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02"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34F693EB-E6A6-43EB-B8E5-5C4CDE94C745}" type="datetimeFigureOut">
              <a:rPr lang="ru-RU" smtClean="0"/>
              <a:t>18.11.2020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926683A-9040-4BDC-BA02-F30170740026}"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706978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34F693EB-E6A6-43EB-B8E5-5C4CDE94C745}" type="datetimeFigureOut">
              <a:rPr lang="ru-RU" smtClean="0"/>
              <a:t>18.11.2020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926683A-9040-4BDC-BA02-F30170740026}" type="slidenum">
              <a:rPr lang="ru-RU" smtClean="0"/>
              <a:t>‹#›</a:t>
            </a:fld>
            <a:endParaRPr lang="ru-RU"/>
          </a:p>
        </p:txBody>
      </p:sp>
    </p:spTree>
    <p:extLst>
      <p:ext uri="{BB962C8B-B14F-4D97-AF65-F5344CB8AC3E}">
        <p14:creationId xmlns:p14="http://schemas.microsoft.com/office/powerpoint/2010/main" val="10115436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34F693EB-E6A6-43EB-B8E5-5C4CDE94C745}" type="datetimeFigureOut">
              <a:rPr lang="ru-RU" smtClean="0"/>
              <a:t>18.11.2020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926683A-9040-4BDC-BA02-F30170740026}" type="slidenum">
              <a:rPr lang="ru-RU" smtClean="0"/>
              <a:t>‹#›</a:t>
            </a:fld>
            <a:endParaRPr lang="ru-RU"/>
          </a:p>
        </p:txBody>
      </p:sp>
    </p:spTree>
    <p:extLst>
      <p:ext uri="{BB962C8B-B14F-4D97-AF65-F5344CB8AC3E}">
        <p14:creationId xmlns:p14="http://schemas.microsoft.com/office/powerpoint/2010/main" val="8602665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34F693EB-E6A6-43EB-B8E5-5C4CDE94C745}" type="datetimeFigureOut">
              <a:rPr lang="ru-RU" smtClean="0"/>
              <a:t>18.11.2020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926683A-9040-4BDC-BA02-F30170740026}" type="slidenum">
              <a:rPr lang="ru-RU" smtClean="0"/>
              <a:t>‹#›</a:t>
            </a:fld>
            <a:endParaRPr lang="ru-RU"/>
          </a:p>
        </p:txBody>
      </p:sp>
    </p:spTree>
    <p:extLst>
      <p:ext uri="{BB962C8B-B14F-4D97-AF65-F5344CB8AC3E}">
        <p14:creationId xmlns:p14="http://schemas.microsoft.com/office/powerpoint/2010/main" val="40983693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34F693EB-E6A6-43EB-B8E5-5C4CDE94C745}" type="datetimeFigureOut">
              <a:rPr lang="ru-RU" smtClean="0"/>
              <a:t>18.11.2020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926683A-9040-4BDC-BA02-F30170740026}"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946775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34F693EB-E6A6-43EB-B8E5-5C4CDE94C745}" type="datetimeFigureOut">
              <a:rPr lang="ru-RU" smtClean="0"/>
              <a:t>18.11.2020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926683A-9040-4BDC-BA02-F30170740026}" type="slidenum">
              <a:rPr lang="ru-RU" smtClean="0"/>
              <a:t>‹#›</a:t>
            </a:fld>
            <a:endParaRPr lang="ru-RU"/>
          </a:p>
        </p:txBody>
      </p:sp>
    </p:spTree>
    <p:extLst>
      <p:ext uri="{BB962C8B-B14F-4D97-AF65-F5344CB8AC3E}">
        <p14:creationId xmlns:p14="http://schemas.microsoft.com/office/powerpoint/2010/main" val="3651242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9728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21792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34F693EB-E6A6-43EB-B8E5-5C4CDE94C745}" type="datetimeFigureOut">
              <a:rPr lang="ru-RU" smtClean="0"/>
              <a:t>18.11.2020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0926683A-9040-4BDC-BA02-F30170740026}" type="slidenum">
              <a:rPr lang="ru-RU" smtClean="0"/>
              <a:t>‹#›</a:t>
            </a:fld>
            <a:endParaRPr lang="ru-RU"/>
          </a:p>
        </p:txBody>
      </p:sp>
    </p:spTree>
    <p:extLst>
      <p:ext uri="{BB962C8B-B14F-4D97-AF65-F5344CB8AC3E}">
        <p14:creationId xmlns:p14="http://schemas.microsoft.com/office/powerpoint/2010/main" val="3307490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34F693EB-E6A6-43EB-B8E5-5C4CDE94C745}" type="datetimeFigureOut">
              <a:rPr lang="ru-RU" smtClean="0"/>
              <a:t>18.11.2020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0926683A-9040-4BDC-BA02-F30170740026}" type="slidenum">
              <a:rPr lang="ru-RU" smtClean="0"/>
              <a:t>‹#›</a:t>
            </a:fld>
            <a:endParaRPr lang="ru-RU"/>
          </a:p>
        </p:txBody>
      </p:sp>
    </p:spTree>
    <p:extLst>
      <p:ext uri="{BB962C8B-B14F-4D97-AF65-F5344CB8AC3E}">
        <p14:creationId xmlns:p14="http://schemas.microsoft.com/office/powerpoint/2010/main" val="35508438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34F693EB-E6A6-43EB-B8E5-5C4CDE94C745}" type="datetimeFigureOut">
              <a:rPr lang="ru-RU" smtClean="0"/>
              <a:t>18.11.2020</a:t>
            </a:fld>
            <a:endParaRPr lang="ru-RU"/>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ru-RU"/>
          </a:p>
        </p:txBody>
      </p:sp>
      <p:sp>
        <p:nvSpPr>
          <p:cNvPr id="9" name="Slide Number Placeholder 8"/>
          <p:cNvSpPr>
            <a:spLocks noGrp="1"/>
          </p:cNvSpPr>
          <p:nvPr>
            <p:ph type="sldNum" sz="quarter" idx="12"/>
          </p:nvPr>
        </p:nvSpPr>
        <p:spPr/>
        <p:txBody>
          <a:bodyPr/>
          <a:lstStyle/>
          <a:p>
            <a:fld id="{0926683A-9040-4BDC-BA02-F30170740026}" type="slidenum">
              <a:rPr lang="ru-RU" smtClean="0"/>
              <a:t>‹#›</a:t>
            </a:fld>
            <a:endParaRPr lang="ru-RU"/>
          </a:p>
        </p:txBody>
      </p:sp>
    </p:spTree>
    <p:extLst>
      <p:ext uri="{BB962C8B-B14F-4D97-AF65-F5344CB8AC3E}">
        <p14:creationId xmlns:p14="http://schemas.microsoft.com/office/powerpoint/2010/main" val="21215331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4F693EB-E6A6-43EB-B8E5-5C4CDE94C745}" type="datetimeFigureOut">
              <a:rPr lang="ru-RU" smtClean="0"/>
              <a:t>18.11.2020</a:t>
            </a:fld>
            <a:endParaRPr lang="ru-RU"/>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ru-RU"/>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926683A-9040-4BDC-BA02-F30170740026}" type="slidenum">
              <a:rPr lang="ru-RU" smtClean="0"/>
              <a:t>‹#›</a:t>
            </a:fld>
            <a:endParaRPr lang="ru-RU"/>
          </a:p>
        </p:txBody>
      </p:sp>
    </p:spTree>
    <p:extLst>
      <p:ext uri="{BB962C8B-B14F-4D97-AF65-F5344CB8AC3E}">
        <p14:creationId xmlns:p14="http://schemas.microsoft.com/office/powerpoint/2010/main" val="23004769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34F693EB-E6A6-43EB-B8E5-5C4CDE94C745}" type="datetimeFigureOut">
              <a:rPr lang="ru-RU" smtClean="0"/>
              <a:t>18.11.2020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926683A-9040-4BDC-BA02-F30170740026}" type="slidenum">
              <a:rPr lang="ru-RU" smtClean="0"/>
              <a:t>‹#›</a:t>
            </a:fld>
            <a:endParaRPr lang="ru-RU"/>
          </a:p>
        </p:txBody>
      </p:sp>
    </p:spTree>
    <p:extLst>
      <p:ext uri="{BB962C8B-B14F-4D97-AF65-F5344CB8AC3E}">
        <p14:creationId xmlns:p14="http://schemas.microsoft.com/office/powerpoint/2010/main" val="7238845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34F693EB-E6A6-43EB-B8E5-5C4CDE94C745}" type="datetimeFigureOut">
              <a:rPr lang="ru-RU" smtClean="0"/>
              <a:t>18.11.2020</a:t>
            </a:fld>
            <a:endParaRPr lang="ru-RU"/>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ru-RU"/>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926683A-9040-4BDC-BA02-F30170740026}" type="slidenum">
              <a:rPr lang="ru-RU" smtClean="0"/>
              <a:t>‹#›</a:t>
            </a:fld>
            <a:endParaRPr lang="ru-RU"/>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084447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97280" y="758952"/>
            <a:ext cx="10058400" cy="2612045"/>
          </a:xfrm>
        </p:spPr>
        <p:txBody>
          <a:bodyPr>
            <a:normAutofit/>
          </a:bodyPr>
          <a:lstStyle/>
          <a:p>
            <a:pPr algn="ctr"/>
            <a:r>
              <a:rPr lang="ru-RU" sz="4400" b="1" dirty="0" smtClean="0">
                <a:latin typeface="Times New Roman" panose="02020603050405020304" pitchFamily="18" charset="0"/>
                <a:cs typeface="Times New Roman" panose="02020603050405020304" pitchFamily="18" charset="0"/>
              </a:rPr>
              <a:t>Феномен лидерства и руководства в организации</a:t>
            </a:r>
            <a:endParaRPr lang="ru-RU" sz="4400" b="1" dirty="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p:txBody>
          <a:bodyPr>
            <a:normAutofit/>
          </a:bodyPr>
          <a:lstStyle/>
          <a:p>
            <a:pPr algn="ctr"/>
            <a:r>
              <a:rPr lang="ru-RU" sz="3200" b="1" dirty="0" smtClean="0">
                <a:solidFill>
                  <a:schemeClr val="tx1"/>
                </a:solidFill>
                <a:latin typeface="Times New Roman" panose="02020603050405020304" pitchFamily="18" charset="0"/>
                <a:cs typeface="Times New Roman" panose="02020603050405020304" pitchFamily="18" charset="0"/>
              </a:rPr>
              <a:t>Лекция 21</a:t>
            </a:r>
            <a:endParaRPr lang="ru-RU" sz="32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111019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923330"/>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Последующее изучение У. </a:t>
            </a:r>
            <a:r>
              <a:rPr lang="ru-RU" dirty="0" err="1" smtClean="0">
                <a:latin typeface="Times New Roman" panose="02020603050405020304" pitchFamily="18" charset="0"/>
                <a:cs typeface="Times New Roman" panose="02020603050405020304" pitchFamily="18" charset="0"/>
              </a:rPr>
              <a:t>Беннисом</a:t>
            </a:r>
            <a:r>
              <a:rPr lang="ru-RU" dirty="0" smtClean="0">
                <a:latin typeface="Times New Roman" panose="02020603050405020304" pitchFamily="18" charset="0"/>
                <a:cs typeface="Times New Roman" panose="02020603050405020304" pitchFamily="18" charset="0"/>
              </a:rPr>
              <a:t> исследовательского материала привело его к выделению четырех групп лидерских качеств: физиологических, психологических или эмоциональных, умственных или интеллектуальных, личностных деловых</a:t>
            </a:r>
            <a:endParaRPr lang="ru-RU" dirty="0">
              <a:latin typeface="Times New Roman" panose="02020603050405020304" pitchFamily="18" charset="0"/>
              <a:cs typeface="Times New Roman" panose="02020603050405020304" pitchFamily="18" charset="0"/>
            </a:endParaRPr>
          </a:p>
        </p:txBody>
      </p:sp>
      <p:graphicFrame>
        <p:nvGraphicFramePr>
          <p:cNvPr id="3" name="Таблица 2"/>
          <p:cNvGraphicFramePr>
            <a:graphicFrameLocks noGrp="1"/>
          </p:cNvGraphicFramePr>
          <p:nvPr>
            <p:extLst>
              <p:ext uri="{D42A27DB-BD31-4B8C-83A1-F6EECF244321}">
                <p14:modId xmlns:p14="http://schemas.microsoft.com/office/powerpoint/2010/main" val="3683822681"/>
              </p:ext>
            </p:extLst>
          </p:nvPr>
        </p:nvGraphicFramePr>
        <p:xfrm>
          <a:off x="148609" y="923330"/>
          <a:ext cx="12043392" cy="5394960"/>
        </p:xfrm>
        <a:graphic>
          <a:graphicData uri="http://schemas.openxmlformats.org/drawingml/2006/table">
            <a:tbl>
              <a:tblPr firstRow="1" bandRow="1">
                <a:tableStyleId>{5C22544A-7EE6-4342-B048-85BDC9FD1C3A}</a:tableStyleId>
              </a:tblPr>
              <a:tblGrid>
                <a:gridCol w="4014464"/>
                <a:gridCol w="4014464"/>
                <a:gridCol w="4014464"/>
              </a:tblGrid>
              <a:tr h="361176">
                <a:tc>
                  <a:txBody>
                    <a:bodyPr/>
                    <a:lstStyle/>
                    <a:p>
                      <a:pPr algn="ctr"/>
                      <a:r>
                        <a:rPr lang="ru-RU" dirty="0" smtClean="0">
                          <a:solidFill>
                            <a:schemeClr val="tx1"/>
                          </a:solidFill>
                        </a:rPr>
                        <a:t>Интеллектуальные способности</a:t>
                      </a:r>
                      <a:endParaRPr lang="ru-RU" dirty="0">
                        <a:solidFill>
                          <a:schemeClr val="tx1"/>
                        </a:solidFill>
                      </a:endParaRPr>
                    </a:p>
                  </a:txBody>
                  <a:tcPr/>
                </a:tc>
                <a:tc>
                  <a:txBody>
                    <a:bodyPr/>
                    <a:lstStyle/>
                    <a:p>
                      <a:pPr algn="ctr"/>
                      <a:r>
                        <a:rPr lang="ru-RU" dirty="0" smtClean="0">
                          <a:solidFill>
                            <a:schemeClr val="tx1"/>
                          </a:solidFill>
                        </a:rPr>
                        <a:t>Черты характера лично-</a:t>
                      </a:r>
                      <a:r>
                        <a:rPr lang="ru-RU" dirty="0" err="1" smtClean="0">
                          <a:solidFill>
                            <a:schemeClr val="tx1"/>
                          </a:solidFill>
                        </a:rPr>
                        <a:t>сти</a:t>
                      </a:r>
                      <a:endParaRPr lang="ru-RU" dirty="0">
                        <a:solidFill>
                          <a:schemeClr val="tx1"/>
                        </a:solidFill>
                      </a:endParaRPr>
                    </a:p>
                  </a:txBody>
                  <a:tcPr/>
                </a:tc>
                <a:tc>
                  <a:txBody>
                    <a:bodyPr/>
                    <a:lstStyle/>
                    <a:p>
                      <a:pPr algn="ctr"/>
                      <a:r>
                        <a:rPr lang="ru-RU" dirty="0" smtClean="0">
                          <a:solidFill>
                            <a:schemeClr val="tx1"/>
                          </a:solidFill>
                        </a:rPr>
                        <a:t>Приобретенные умения</a:t>
                      </a:r>
                      <a:endParaRPr lang="ru-RU" dirty="0">
                        <a:solidFill>
                          <a:schemeClr val="tx1"/>
                        </a:solidFill>
                      </a:endParaRPr>
                    </a:p>
                  </a:txBody>
                  <a:tcPr/>
                </a:tc>
              </a:tr>
              <a:tr h="4966169">
                <a:tc>
                  <a:txBody>
                    <a:bodyPr/>
                    <a:lstStyle/>
                    <a:p>
                      <a:r>
                        <a:rPr lang="ru-RU" dirty="0" smtClean="0"/>
                        <a:t>Ум и логика</a:t>
                      </a:r>
                    </a:p>
                    <a:p>
                      <a:r>
                        <a:rPr lang="ru-RU" dirty="0" smtClean="0"/>
                        <a:t>Рассудительность</a:t>
                      </a:r>
                    </a:p>
                    <a:p>
                      <a:r>
                        <a:rPr lang="ru-RU" dirty="0" smtClean="0"/>
                        <a:t>Проницательность</a:t>
                      </a:r>
                    </a:p>
                    <a:p>
                      <a:r>
                        <a:rPr lang="ru-RU" dirty="0" smtClean="0"/>
                        <a:t>Оригинальность</a:t>
                      </a:r>
                    </a:p>
                    <a:p>
                      <a:r>
                        <a:rPr lang="ru-RU" dirty="0" smtClean="0"/>
                        <a:t>Концептуальность</a:t>
                      </a:r>
                    </a:p>
                    <a:p>
                      <a:r>
                        <a:rPr lang="ru-RU" dirty="0" smtClean="0"/>
                        <a:t>Образованность</a:t>
                      </a:r>
                    </a:p>
                    <a:p>
                      <a:r>
                        <a:rPr lang="ru-RU" dirty="0" smtClean="0"/>
                        <a:t>Знание дела</a:t>
                      </a:r>
                    </a:p>
                    <a:p>
                      <a:r>
                        <a:rPr lang="ru-RU" dirty="0" smtClean="0"/>
                        <a:t>Речевой интеллект</a:t>
                      </a:r>
                    </a:p>
                    <a:p>
                      <a:r>
                        <a:rPr lang="ru-RU" dirty="0" smtClean="0"/>
                        <a:t>Любознательность</a:t>
                      </a:r>
                    </a:p>
                    <a:p>
                      <a:r>
                        <a:rPr lang="ru-RU" dirty="0" smtClean="0"/>
                        <a:t>Интуитивность</a:t>
                      </a:r>
                    </a:p>
                    <a:p>
                      <a:endParaRPr lang="ru-RU" dirty="0"/>
                    </a:p>
                  </a:txBody>
                  <a:tcPr/>
                </a:tc>
                <a:tc>
                  <a:txBody>
                    <a:bodyPr/>
                    <a:lstStyle/>
                    <a:p>
                      <a:r>
                        <a:rPr lang="ru-RU" dirty="0" smtClean="0"/>
                        <a:t>Инициатив-</a:t>
                      </a:r>
                      <a:r>
                        <a:rPr lang="ru-RU" dirty="0" err="1" smtClean="0"/>
                        <a:t>ность</a:t>
                      </a:r>
                      <a:endParaRPr lang="ru-RU" dirty="0" smtClean="0"/>
                    </a:p>
                    <a:p>
                      <a:r>
                        <a:rPr lang="ru-RU" dirty="0" smtClean="0"/>
                        <a:t>Гибкость бдительность</a:t>
                      </a:r>
                    </a:p>
                    <a:p>
                      <a:r>
                        <a:rPr lang="ru-RU" dirty="0" smtClean="0"/>
                        <a:t>Творчество</a:t>
                      </a:r>
                    </a:p>
                    <a:p>
                      <a:r>
                        <a:rPr lang="ru-RU" dirty="0" smtClean="0"/>
                        <a:t>Честность</a:t>
                      </a:r>
                    </a:p>
                    <a:p>
                      <a:r>
                        <a:rPr lang="ru-RU" dirty="0" smtClean="0"/>
                        <a:t>Целостность</a:t>
                      </a:r>
                    </a:p>
                    <a:p>
                      <a:r>
                        <a:rPr lang="ru-RU" dirty="0" smtClean="0"/>
                        <a:t>Смелость</a:t>
                      </a:r>
                    </a:p>
                    <a:p>
                      <a:r>
                        <a:rPr lang="ru-RU" dirty="0" smtClean="0"/>
                        <a:t>Самоуверенность</a:t>
                      </a:r>
                    </a:p>
                    <a:p>
                      <a:r>
                        <a:rPr lang="ru-RU" dirty="0" smtClean="0"/>
                        <a:t>Уравновешенность</a:t>
                      </a:r>
                    </a:p>
                    <a:p>
                      <a:r>
                        <a:rPr lang="ru-RU" dirty="0" smtClean="0"/>
                        <a:t>Независимость</a:t>
                      </a:r>
                    </a:p>
                    <a:p>
                      <a:r>
                        <a:rPr lang="ru-RU" dirty="0" smtClean="0"/>
                        <a:t>Самостоятельность</a:t>
                      </a:r>
                    </a:p>
                    <a:p>
                      <a:r>
                        <a:rPr lang="ru-RU" dirty="0" err="1" smtClean="0"/>
                        <a:t>Амбициозность</a:t>
                      </a:r>
                      <a:endParaRPr lang="ru-RU" dirty="0" smtClean="0"/>
                    </a:p>
                    <a:p>
                      <a:r>
                        <a:rPr lang="ru-RU" dirty="0" smtClean="0"/>
                        <a:t>Настойчивость</a:t>
                      </a:r>
                    </a:p>
                    <a:p>
                      <a:r>
                        <a:rPr lang="ru-RU" dirty="0" smtClean="0"/>
                        <a:t>Энергичность</a:t>
                      </a:r>
                    </a:p>
                    <a:p>
                      <a:r>
                        <a:rPr lang="ru-RU" dirty="0" smtClean="0"/>
                        <a:t>Властность</a:t>
                      </a:r>
                    </a:p>
                    <a:p>
                      <a:r>
                        <a:rPr lang="ru-RU" dirty="0" smtClean="0"/>
                        <a:t>Работоспособность</a:t>
                      </a:r>
                    </a:p>
                    <a:p>
                      <a:r>
                        <a:rPr lang="ru-RU" dirty="0" smtClean="0"/>
                        <a:t>Стремление к превосходству</a:t>
                      </a:r>
                    </a:p>
                    <a:p>
                      <a:r>
                        <a:rPr lang="ru-RU" dirty="0" smtClean="0"/>
                        <a:t>Обязательность</a:t>
                      </a:r>
                    </a:p>
                    <a:p>
                      <a:r>
                        <a:rPr lang="ru-RU" dirty="0" smtClean="0"/>
                        <a:t>Участливость</a:t>
                      </a:r>
                      <a:endParaRPr lang="ru-RU" dirty="0"/>
                    </a:p>
                  </a:txBody>
                  <a:tcPr/>
                </a:tc>
                <a:tc>
                  <a:txBody>
                    <a:bodyPr/>
                    <a:lstStyle/>
                    <a:p>
                      <a:r>
                        <a:rPr lang="ru-RU" dirty="0" smtClean="0"/>
                        <a:t>Умение заручаться поддержкой</a:t>
                      </a:r>
                    </a:p>
                    <a:p>
                      <a:r>
                        <a:rPr lang="ru-RU" dirty="0" smtClean="0"/>
                        <a:t>Умение кооперироваться</a:t>
                      </a:r>
                    </a:p>
                    <a:p>
                      <a:r>
                        <a:rPr lang="ru-RU" dirty="0" smtClean="0"/>
                        <a:t>Умение завоевывать престиж</a:t>
                      </a:r>
                    </a:p>
                    <a:p>
                      <a:r>
                        <a:rPr lang="ru-RU" dirty="0" smtClean="0"/>
                        <a:t>Такт и дипломатичность</a:t>
                      </a:r>
                    </a:p>
                    <a:p>
                      <a:r>
                        <a:rPr lang="ru-RU" dirty="0" smtClean="0"/>
                        <a:t>Умение брать на себя риск</a:t>
                      </a:r>
                    </a:p>
                    <a:p>
                      <a:r>
                        <a:rPr lang="ru-RU" dirty="0" smtClean="0"/>
                        <a:t>Ответственность</a:t>
                      </a:r>
                    </a:p>
                    <a:p>
                      <a:r>
                        <a:rPr lang="ru-RU" dirty="0" smtClean="0"/>
                        <a:t>Умение организовывать</a:t>
                      </a:r>
                    </a:p>
                    <a:p>
                      <a:r>
                        <a:rPr lang="ru-RU" dirty="0" smtClean="0"/>
                        <a:t>Умение убеждать</a:t>
                      </a:r>
                    </a:p>
                    <a:p>
                      <a:r>
                        <a:rPr lang="ru-RU" dirty="0" smtClean="0"/>
                        <a:t>Умение изменяться</a:t>
                      </a:r>
                    </a:p>
                    <a:p>
                      <a:r>
                        <a:rPr lang="ru-RU" dirty="0" smtClean="0"/>
                        <a:t>Умение быть надежным</a:t>
                      </a:r>
                    </a:p>
                    <a:p>
                      <a:r>
                        <a:rPr lang="ru-RU" dirty="0" smtClean="0"/>
                        <a:t>Умение шутить и пони-мать юмор</a:t>
                      </a:r>
                    </a:p>
                    <a:p>
                      <a:r>
                        <a:rPr lang="ru-RU" dirty="0" smtClean="0"/>
                        <a:t>Умение разбираться в людях</a:t>
                      </a:r>
                    </a:p>
                    <a:p>
                      <a:endParaRPr lang="ru-RU" dirty="0"/>
                    </a:p>
                  </a:txBody>
                  <a:tcPr/>
                </a:tc>
              </a:tr>
            </a:tbl>
          </a:graphicData>
        </a:graphic>
      </p:graphicFrame>
    </p:spTree>
    <p:extLst>
      <p:ext uri="{BB962C8B-B14F-4D97-AF65-F5344CB8AC3E}">
        <p14:creationId xmlns:p14="http://schemas.microsoft.com/office/powerpoint/2010/main" val="26927258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463308"/>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Таковы обобщенные представления о лидерских качествах.</a:t>
            </a:r>
          </a:p>
          <a:p>
            <a:pPr algn="just"/>
            <a:r>
              <a:rPr lang="ru-RU" b="1" dirty="0" smtClean="0">
                <a:latin typeface="Times New Roman" panose="02020603050405020304" pitchFamily="18" charset="0"/>
                <a:cs typeface="Times New Roman" panose="02020603050405020304" pitchFamily="18" charset="0"/>
              </a:rPr>
              <a:t>3.  Лидерское поведение. Стили руководства.</a:t>
            </a:r>
          </a:p>
          <a:p>
            <a:pPr algn="just"/>
            <a:r>
              <a:rPr lang="ru-RU" dirty="0" smtClean="0">
                <a:latin typeface="Times New Roman" panose="02020603050405020304" pitchFamily="18" charset="0"/>
                <a:cs typeface="Times New Roman" panose="02020603050405020304" pitchFamily="18" charset="0"/>
              </a:rPr>
              <a:t>Для любого человека в организации, в том числе и для обладающего лидерскими задатками, существует несколько стратегий поведения, которые и будут определять его позицию внутри организации. Рассмотрим эти страте-</a:t>
            </a:r>
            <a:r>
              <a:rPr lang="ru-RU" dirty="0" err="1" smtClean="0">
                <a:latin typeface="Times New Roman" panose="02020603050405020304" pitchFamily="18" charset="0"/>
                <a:cs typeface="Times New Roman" panose="02020603050405020304" pitchFamily="18" charset="0"/>
              </a:rPr>
              <a:t>гии</a:t>
            </a:r>
            <a:r>
              <a:rPr lang="ru-RU" dirty="0" smtClean="0">
                <a:latin typeface="Times New Roman" panose="02020603050405020304" pitchFamily="18" charset="0"/>
                <a:cs typeface="Times New Roman" panose="02020603050405020304" pitchFamily="18" charset="0"/>
              </a:rPr>
              <a:t> и попытаемся определить, где расположена линия поведения лидера. Эти стратегии обозначаются двумя стремлениями человека: стремлением к власти и стремлением к независимости.</a:t>
            </a:r>
          </a:p>
          <a:p>
            <a:pPr algn="just"/>
            <a:r>
              <a:rPr lang="ru-RU" dirty="0" smtClean="0">
                <a:latin typeface="Times New Roman" panose="02020603050405020304" pitchFamily="18" charset="0"/>
                <a:cs typeface="Times New Roman" panose="02020603050405020304" pitchFamily="18" charset="0"/>
              </a:rPr>
              <a:t>Зависимость. Основные модели поведения: послушание, прилежание, следование мнению других людей. В данной ситуации человек подчиняется властным структурам под давлением авторитетов, так как сам авторитетом в какой-либо области не обладает. Как правило, эти люди – прекрасные исполнители. Их вполне устраивает существующее положение дел. Их стремление в организации к власти и независимости незначительны. Обычно их жизненные интересы лежат вне организации, а работа – не более как способ заработать себе на жизнь. Соответственно, они редко проявляют инициативу и не стремятся занять ведущее место в организации.</a:t>
            </a:r>
          </a:p>
          <a:p>
            <a:pPr algn="just"/>
            <a:r>
              <a:rPr lang="ru-RU" dirty="0" smtClean="0">
                <a:latin typeface="Times New Roman" panose="02020603050405020304" pitchFamily="18" charset="0"/>
                <a:cs typeface="Times New Roman" panose="02020603050405020304" pitchFamily="18" charset="0"/>
              </a:rPr>
              <a:t>Приспособление. Характерные модели поведения: боязнь власть имущих, подчинение и преклонение перед авторитетом. Существует определенное стремление к власти, но оно реализуется через присоединение к устоявшимся авторитетам или мнению руководства. Стремление к независимости минимальное, главное – не уронить себя в глазах начальства. Такое положение может быть вызвано недостаточной компетентностью личности в  сфере профессиональных интересов либо шатким положением в системе власти.</a:t>
            </a:r>
          </a:p>
          <a:p>
            <a:pPr algn="just"/>
            <a:r>
              <a:rPr lang="ru-RU" dirty="0" smtClean="0">
                <a:latin typeface="Times New Roman" panose="02020603050405020304" pitchFamily="18" charset="0"/>
                <a:cs typeface="Times New Roman" panose="02020603050405020304" pitchFamily="18" charset="0"/>
              </a:rPr>
              <a:t>Доминирование. Основные модели поведения: подавление, приказы, распоряжения, самоутверждение. Личность данного поведения воспринимается как персона с имиджем сформированного авторитета, поэтому его право вести себя соответствующим образом не оспаривается окружающими. В данном случае налицо очень сильное стремление  к власти, часто в ущерб независимости. Выражается это в том, что иногда личность принимает и принуждает к исполнению решения только в интересах дела, нарушая собственные желания и потребности. Как правило, это администраторы со строгой </a:t>
            </a:r>
            <a:r>
              <a:rPr lang="ru-RU" dirty="0" err="1" smtClean="0">
                <a:latin typeface="Times New Roman" panose="02020603050405020304" pitchFamily="18" charset="0"/>
                <a:cs typeface="Times New Roman" panose="02020603050405020304" pitchFamily="18" charset="0"/>
              </a:rPr>
              <a:t>суборди</a:t>
            </a:r>
            <a:r>
              <a:rPr lang="ru-RU" dirty="0" smtClean="0">
                <a:latin typeface="Times New Roman" panose="02020603050405020304" pitchFamily="18" charset="0"/>
                <a:cs typeface="Times New Roman" panose="02020603050405020304" pitchFamily="18" charset="0"/>
              </a:rPr>
              <a:t>-нацией и дистанцией по отношению к подчиненным.</a:t>
            </a:r>
          </a:p>
        </p:txBody>
      </p:sp>
    </p:spTree>
    <p:extLst>
      <p:ext uri="{BB962C8B-B14F-4D97-AF65-F5344CB8AC3E}">
        <p14:creationId xmlns:p14="http://schemas.microsoft.com/office/powerpoint/2010/main" val="1243620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5355312"/>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Демократизм. Модели поведения выражаются в отстаивании своего мнения, оказании помощи и даже жертвовании. Такая модель свидетельствует прежде всего о стремлении к независимости, самодостаточности и самореализации. Личность этого плана скорее неформальный лидер в организации, его авторитет базируется более на чисто человеческих качествах, а не на формальных правах должности. Стремление к власти практически отсутствует – ему довольно признания и уважения окружающих.</a:t>
            </a:r>
          </a:p>
          <a:p>
            <a:pPr algn="just"/>
            <a:r>
              <a:rPr lang="ru-RU" dirty="0" smtClean="0">
                <a:latin typeface="Times New Roman" panose="02020603050405020304" pitchFamily="18" charset="0"/>
                <a:cs typeface="Times New Roman" panose="02020603050405020304" pitchFamily="18" charset="0"/>
              </a:rPr>
              <a:t>Положение лидера – менеджера находится на стыке секторов доминирования и демократизма. Лидер должен обладать качествами самоутверждения, отстаивать свае мнение, чтобы пользоваться авторитетом в своей организации, и не боятся применить власть там, где это необходимо. Как правило, лидер оказывает влияние по двум каналам:</a:t>
            </a:r>
          </a:p>
          <a:p>
            <a:pPr algn="just"/>
            <a:r>
              <a:rPr lang="ru-RU" dirty="0" smtClean="0">
                <a:latin typeface="Times New Roman" panose="02020603050405020304" pitchFamily="18" charset="0"/>
                <a:cs typeface="Times New Roman" panose="02020603050405020304" pitchFamily="18" charset="0"/>
              </a:rPr>
              <a:t>•Канал авторитета – подчиненные признают преимущества лидера перед другими в силу его положения, опыта, компетенции, образования и др.</a:t>
            </a:r>
          </a:p>
          <a:p>
            <a:pPr algn="just"/>
            <a:r>
              <a:rPr lang="ru-RU" dirty="0" smtClean="0">
                <a:latin typeface="Times New Roman" panose="02020603050405020304" pitchFamily="18" charset="0"/>
                <a:cs typeface="Times New Roman" panose="02020603050405020304" pitchFamily="18" charset="0"/>
              </a:rPr>
              <a:t>•Канал харизматических качеств – сила воли, убежденность, коммуникабельность, настойчивость, нравственность и др.</a:t>
            </a:r>
          </a:p>
          <a:p>
            <a:pPr algn="just"/>
            <a:r>
              <a:rPr lang="ru-RU" dirty="0" smtClean="0">
                <a:latin typeface="Times New Roman" panose="02020603050405020304" pitchFamily="18" charset="0"/>
                <a:cs typeface="Times New Roman" panose="02020603050405020304" pitchFamily="18" charset="0"/>
              </a:rPr>
              <a:t>Для организации большое значение имеет вопрос: а можно ли выбрать оптимальное сочетание поведения менеджера и лидера? Как определить эту не-обходимую стратегию поведения?</a:t>
            </a:r>
          </a:p>
          <a:p>
            <a:pPr algn="just"/>
            <a:r>
              <a:rPr lang="ru-RU" dirty="0" smtClean="0">
                <a:latin typeface="Times New Roman" panose="02020603050405020304" pitchFamily="18" charset="0"/>
                <a:cs typeface="Times New Roman" panose="02020603050405020304" pitchFamily="18" charset="0"/>
              </a:rPr>
              <a:t>Некоторые ответы на такие вопросы дают исследования в области лидерского поведения. Наиболее известными концепциями в этой области изучения поведения в организации можно назвать:</a:t>
            </a:r>
          </a:p>
          <a:p>
            <a:pPr algn="just"/>
            <a:r>
              <a:rPr lang="ru-RU" dirty="0" smtClean="0">
                <a:latin typeface="Times New Roman" panose="02020603050405020304" pitchFamily="18" charset="0"/>
                <a:cs typeface="Times New Roman" panose="02020603050405020304" pitchFamily="18" charset="0"/>
              </a:rPr>
              <a:t>•Три стиля руководства</a:t>
            </a:r>
          </a:p>
          <a:p>
            <a:pPr algn="just"/>
            <a:r>
              <a:rPr lang="ru-RU" dirty="0" smtClean="0">
                <a:latin typeface="Times New Roman" panose="02020603050405020304" pitchFamily="18" charset="0"/>
                <a:cs typeface="Times New Roman" panose="02020603050405020304" pitchFamily="18" charset="0"/>
              </a:rPr>
              <a:t>•Исследования Университета штата Огайо (двухфакторная теория </a:t>
            </a:r>
            <a:r>
              <a:rPr lang="ru-RU" dirty="0" err="1" smtClean="0">
                <a:latin typeface="Times New Roman" panose="02020603050405020304" pitchFamily="18" charset="0"/>
                <a:cs typeface="Times New Roman" panose="02020603050405020304" pitchFamily="18" charset="0"/>
              </a:rPr>
              <a:t>руко-водства</a:t>
            </a:r>
            <a:r>
              <a:rPr lang="ru-RU" dirty="0" smtClean="0">
                <a:latin typeface="Times New Roman" panose="02020603050405020304" pitchFamily="18" charset="0"/>
                <a:cs typeface="Times New Roman" panose="02020603050405020304" pitchFamily="18" charset="0"/>
              </a:rPr>
              <a:t>)</a:t>
            </a:r>
          </a:p>
          <a:p>
            <a:pPr algn="just"/>
            <a:r>
              <a:rPr lang="ru-RU" dirty="0" smtClean="0">
                <a:latin typeface="Times New Roman" panose="02020603050405020304" pitchFamily="18" charset="0"/>
                <a:cs typeface="Times New Roman" panose="02020603050405020304" pitchFamily="18" charset="0"/>
              </a:rPr>
              <a:t>•Исследования </a:t>
            </a:r>
            <a:r>
              <a:rPr lang="ru-RU" dirty="0" err="1" smtClean="0">
                <a:latin typeface="Times New Roman" panose="02020603050405020304" pitchFamily="18" charset="0"/>
                <a:cs typeface="Times New Roman" panose="02020603050405020304" pitchFamily="18" charset="0"/>
              </a:rPr>
              <a:t>Мичиганского</a:t>
            </a:r>
            <a:r>
              <a:rPr lang="ru-RU" dirty="0" smtClean="0">
                <a:latin typeface="Times New Roman" panose="02020603050405020304" pitchFamily="18" charset="0"/>
                <a:cs typeface="Times New Roman" panose="02020603050405020304" pitchFamily="18" charset="0"/>
              </a:rPr>
              <a:t> университета (эффективное лидерство)</a:t>
            </a:r>
          </a:p>
          <a:p>
            <a:pPr algn="just"/>
            <a:r>
              <a:rPr lang="ru-RU" dirty="0" smtClean="0">
                <a:latin typeface="Times New Roman" panose="02020603050405020304" pitchFamily="18" charset="0"/>
                <a:cs typeface="Times New Roman" panose="02020603050405020304" pitchFamily="18" charset="0"/>
              </a:rPr>
              <a:t>•Управленческая сетка</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969711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091916" cy="369332"/>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Три стиля руководства. Основные исследования стилей руководства про-водились американским ученым К. Левиным. </a:t>
            </a:r>
            <a:endParaRPr lang="ru-RU" dirty="0">
              <a:latin typeface="Times New Roman" panose="02020603050405020304" pitchFamily="18" charset="0"/>
              <a:cs typeface="Times New Roman" panose="02020603050405020304" pitchFamily="18" charset="0"/>
            </a:endParaRPr>
          </a:p>
        </p:txBody>
      </p:sp>
      <p:graphicFrame>
        <p:nvGraphicFramePr>
          <p:cNvPr id="3" name="Таблица 2"/>
          <p:cNvGraphicFramePr>
            <a:graphicFrameLocks noGrp="1"/>
          </p:cNvGraphicFramePr>
          <p:nvPr>
            <p:extLst>
              <p:ext uri="{D42A27DB-BD31-4B8C-83A1-F6EECF244321}">
                <p14:modId xmlns:p14="http://schemas.microsoft.com/office/powerpoint/2010/main" val="1795615966"/>
              </p:ext>
            </p:extLst>
          </p:nvPr>
        </p:nvGraphicFramePr>
        <p:xfrm>
          <a:off x="0" y="369333"/>
          <a:ext cx="12091916" cy="6297934"/>
        </p:xfrm>
        <a:graphic>
          <a:graphicData uri="http://schemas.openxmlformats.org/drawingml/2006/table">
            <a:tbl>
              <a:tblPr firstRow="1" bandRow="1">
                <a:tableStyleId>{5C22544A-7EE6-4342-B048-85BDC9FD1C3A}</a:tableStyleId>
              </a:tblPr>
              <a:tblGrid>
                <a:gridCol w="3022979"/>
                <a:gridCol w="3022979"/>
                <a:gridCol w="3022979"/>
                <a:gridCol w="3022979"/>
              </a:tblGrid>
              <a:tr h="358600">
                <a:tc>
                  <a:txBody>
                    <a:bodyPr/>
                    <a:lstStyle/>
                    <a:p>
                      <a:endParaRPr lang="ru-RU" dirty="0"/>
                    </a:p>
                  </a:txBody>
                  <a:tcPr/>
                </a:tc>
                <a:tc>
                  <a:txBody>
                    <a:bodyPr/>
                    <a:lstStyle/>
                    <a:p>
                      <a:r>
                        <a:rPr lang="ru-RU" dirty="0" err="1" smtClean="0"/>
                        <a:t>Автори</a:t>
                      </a:r>
                      <a:r>
                        <a:rPr lang="ru-RU" dirty="0" smtClean="0"/>
                        <a:t>-тарный стиль</a:t>
                      </a:r>
                      <a:endParaRPr lang="ru-RU" dirty="0"/>
                    </a:p>
                  </a:txBody>
                  <a:tcPr/>
                </a:tc>
                <a:tc>
                  <a:txBody>
                    <a:bodyPr/>
                    <a:lstStyle/>
                    <a:p>
                      <a:r>
                        <a:rPr lang="ru-RU" dirty="0" err="1" smtClean="0"/>
                        <a:t>Демокра-тический</a:t>
                      </a:r>
                      <a:r>
                        <a:rPr lang="ru-RU" dirty="0" smtClean="0"/>
                        <a:t> стиль</a:t>
                      </a:r>
                      <a:endParaRPr lang="ru-RU" dirty="0"/>
                    </a:p>
                  </a:txBody>
                  <a:tcPr/>
                </a:tc>
                <a:tc>
                  <a:txBody>
                    <a:bodyPr/>
                    <a:lstStyle/>
                    <a:p>
                      <a:r>
                        <a:rPr lang="ru-RU" dirty="0" err="1" smtClean="0"/>
                        <a:t>Либераль-ный</a:t>
                      </a:r>
                      <a:r>
                        <a:rPr lang="ru-RU" dirty="0" smtClean="0"/>
                        <a:t> стиль</a:t>
                      </a:r>
                      <a:endParaRPr lang="ru-RU" dirty="0"/>
                    </a:p>
                  </a:txBody>
                  <a:tcPr/>
                </a:tc>
              </a:tr>
              <a:tr h="5932174">
                <a:tc>
                  <a:txBody>
                    <a:bodyPr/>
                    <a:lstStyle/>
                    <a:p>
                      <a:endParaRPr lang="ru-RU" dirty="0" smtClean="0"/>
                    </a:p>
                    <a:p>
                      <a:r>
                        <a:rPr lang="ru-RU" dirty="0" smtClean="0"/>
                        <a:t>Природа стиля</a:t>
                      </a:r>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r>
                        <a:rPr lang="ru-RU" dirty="0" smtClean="0"/>
                        <a:t>Сильные стороны</a:t>
                      </a:r>
                    </a:p>
                    <a:p>
                      <a:endParaRPr lang="ru-RU" dirty="0" smtClean="0"/>
                    </a:p>
                    <a:p>
                      <a:endParaRPr lang="ru-RU" dirty="0" smtClean="0"/>
                    </a:p>
                    <a:p>
                      <a:endParaRPr lang="ru-RU" dirty="0" smtClean="0"/>
                    </a:p>
                    <a:p>
                      <a:r>
                        <a:rPr lang="ru-RU" dirty="0" smtClean="0"/>
                        <a:t>Слабые стороны</a:t>
                      </a:r>
                    </a:p>
                    <a:p>
                      <a:endParaRPr lang="ru-RU" dirty="0"/>
                    </a:p>
                  </a:txBody>
                  <a:tcPr/>
                </a:tc>
                <a:tc>
                  <a:txBody>
                    <a:bodyPr/>
                    <a:lstStyle/>
                    <a:p>
                      <a:r>
                        <a:rPr lang="ru-RU" dirty="0" smtClean="0"/>
                        <a:t>Сосредоточение всей власти и ответственности в руках лидера</a:t>
                      </a:r>
                    </a:p>
                    <a:p>
                      <a:endParaRPr lang="ru-RU" dirty="0" smtClean="0"/>
                    </a:p>
                    <a:p>
                      <a:endParaRPr lang="ru-RU" dirty="0" smtClean="0"/>
                    </a:p>
                    <a:p>
                      <a:r>
                        <a:rPr lang="ru-RU" dirty="0" smtClean="0"/>
                        <a:t>Прерогатива в установлении целей и вы-боре средств</a:t>
                      </a:r>
                    </a:p>
                    <a:p>
                      <a:endParaRPr lang="ru-RU" dirty="0" smtClean="0"/>
                    </a:p>
                    <a:p>
                      <a:r>
                        <a:rPr lang="ru-RU" dirty="0" smtClean="0"/>
                        <a:t>Коммуникационные потоки идут преимущественно сверху</a:t>
                      </a:r>
                    </a:p>
                    <a:p>
                      <a:endParaRPr lang="ru-RU" dirty="0" smtClean="0"/>
                    </a:p>
                    <a:p>
                      <a:r>
                        <a:rPr lang="ru-RU" dirty="0" smtClean="0"/>
                        <a:t>Внимание срочности и порядку, предсказуемость результата</a:t>
                      </a:r>
                    </a:p>
                    <a:p>
                      <a:endParaRPr lang="ru-RU" dirty="0" smtClean="0"/>
                    </a:p>
                    <a:p>
                      <a:endParaRPr lang="ru-RU" dirty="0" smtClean="0"/>
                    </a:p>
                    <a:p>
                      <a:endParaRPr lang="ru-RU" dirty="0" smtClean="0"/>
                    </a:p>
                    <a:p>
                      <a:r>
                        <a:rPr lang="ru-RU" dirty="0" smtClean="0"/>
                        <a:t>Имеется тенденция к сдерживанию инициативы</a:t>
                      </a:r>
                    </a:p>
                    <a:p>
                      <a:endParaRPr lang="ru-RU" dirty="0"/>
                    </a:p>
                  </a:txBody>
                  <a:tcPr/>
                </a:tc>
                <a:tc>
                  <a:txBody>
                    <a:bodyPr/>
                    <a:lstStyle/>
                    <a:p>
                      <a:r>
                        <a:rPr lang="ru-RU" dirty="0" smtClean="0"/>
                        <a:t>Делегирование полномочий с удержанием ключевых позиций у лидера</a:t>
                      </a:r>
                    </a:p>
                    <a:p>
                      <a:endParaRPr lang="ru-RU" dirty="0" smtClean="0"/>
                    </a:p>
                    <a:p>
                      <a:r>
                        <a:rPr lang="ru-RU" dirty="0" smtClean="0"/>
                        <a:t>Принятие решений по уровням на основе участия</a:t>
                      </a:r>
                    </a:p>
                    <a:p>
                      <a:endParaRPr lang="ru-RU" dirty="0" smtClean="0"/>
                    </a:p>
                    <a:p>
                      <a:r>
                        <a:rPr lang="ru-RU" dirty="0" smtClean="0"/>
                        <a:t>Коммуникации осуществляются активно в двух направлениях</a:t>
                      </a:r>
                    </a:p>
                    <a:p>
                      <a:endParaRPr lang="ru-RU" dirty="0" smtClean="0"/>
                    </a:p>
                    <a:p>
                      <a:r>
                        <a:rPr lang="ru-RU" dirty="0" smtClean="0"/>
                        <a:t>Усиление личных обязательств по выполнению работы через участие в группе</a:t>
                      </a:r>
                    </a:p>
                    <a:p>
                      <a:endParaRPr lang="ru-RU" dirty="0" smtClean="0"/>
                    </a:p>
                    <a:p>
                      <a:r>
                        <a:rPr lang="ru-RU" dirty="0" smtClean="0"/>
                        <a:t>Требует много времени и под-готовки сотрудников для такого режима работы</a:t>
                      </a:r>
                    </a:p>
                    <a:p>
                      <a:endParaRPr lang="ru-RU" dirty="0"/>
                    </a:p>
                  </a:txBody>
                  <a:tcPr/>
                </a:tc>
                <a:tc>
                  <a:txBody>
                    <a:bodyPr/>
                    <a:lstStyle/>
                    <a:p>
                      <a:r>
                        <a:rPr lang="ru-RU" dirty="0" smtClean="0"/>
                        <a:t>Снятие лидером с себя ответственности и отречение от власти в пользу организации</a:t>
                      </a:r>
                    </a:p>
                    <a:p>
                      <a:r>
                        <a:rPr lang="ru-RU" dirty="0" smtClean="0"/>
                        <a:t>Предоставление возможности само-управления в режиме группы</a:t>
                      </a:r>
                    </a:p>
                    <a:p>
                      <a:r>
                        <a:rPr lang="ru-RU" dirty="0" smtClean="0"/>
                        <a:t>Коммуникации в основном строятся на горизонтальной основе</a:t>
                      </a:r>
                    </a:p>
                    <a:p>
                      <a:endParaRPr lang="ru-RU" dirty="0" smtClean="0"/>
                    </a:p>
                    <a:p>
                      <a:r>
                        <a:rPr lang="ru-RU" dirty="0" smtClean="0"/>
                        <a:t>Позволяет начать дело так, как это видится и без участия лидера</a:t>
                      </a:r>
                    </a:p>
                    <a:p>
                      <a:endParaRPr lang="ru-RU" dirty="0" smtClean="0"/>
                    </a:p>
                    <a:p>
                      <a:endParaRPr lang="ru-RU" dirty="0" smtClean="0"/>
                    </a:p>
                    <a:p>
                      <a:r>
                        <a:rPr lang="ru-RU" dirty="0" smtClean="0"/>
                        <a:t>Группа может потерять скорость и направление движения без лидера</a:t>
                      </a:r>
                    </a:p>
                    <a:p>
                      <a:endParaRPr lang="ru-RU" dirty="0"/>
                    </a:p>
                  </a:txBody>
                  <a:tcPr/>
                </a:tc>
              </a:tr>
            </a:tbl>
          </a:graphicData>
        </a:graphic>
      </p:graphicFrame>
    </p:spTree>
    <p:extLst>
      <p:ext uri="{BB962C8B-B14F-4D97-AF65-F5344CB8AC3E}">
        <p14:creationId xmlns:p14="http://schemas.microsoft.com/office/powerpoint/2010/main" val="38039158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8956298"/>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Каждый стиль, исходя из его сильных и слабых сторон и сложившейся </a:t>
            </a:r>
            <a:r>
              <a:rPr lang="ru-RU" dirty="0" err="1" smtClean="0">
                <a:latin typeface="Times New Roman" panose="02020603050405020304" pitchFamily="18" charset="0"/>
                <a:cs typeface="Times New Roman" panose="02020603050405020304" pitchFamily="18" charset="0"/>
              </a:rPr>
              <a:t>тра-диции</a:t>
            </a:r>
            <a:r>
              <a:rPr lang="ru-RU" dirty="0" smtClean="0">
                <a:latin typeface="Times New Roman" panose="02020603050405020304" pitchFamily="18" charset="0"/>
                <a:cs typeface="Times New Roman" panose="02020603050405020304" pitchFamily="18" charset="0"/>
              </a:rPr>
              <a:t> в организации, может быть эффективным в различных ситуациях. Нельзя из них выделить наиболее удачный.</a:t>
            </a:r>
          </a:p>
          <a:p>
            <a:pPr algn="just"/>
            <a:endParaRPr lang="ru-RU" dirty="0" smtClean="0">
              <a:latin typeface="Times New Roman" panose="02020603050405020304" pitchFamily="18" charset="0"/>
              <a:cs typeface="Times New Roman" panose="02020603050405020304" pitchFamily="18" charset="0"/>
            </a:endParaRPr>
          </a:p>
          <a:p>
            <a:pPr algn="just"/>
            <a:r>
              <a:rPr lang="ru-RU" dirty="0" smtClean="0">
                <a:latin typeface="Times New Roman" panose="02020603050405020304" pitchFamily="18" charset="0"/>
                <a:cs typeface="Times New Roman" panose="02020603050405020304" pitchFamily="18" charset="0"/>
              </a:rPr>
              <a:t>Исследования Университета штата Огайо (двухфакторная теория руководства). За основы этих исследований было взято соотношение двух факто-ров: структуры отношений и отношения внутри структуры. К структуре от-ношений были отнесены образцы поведения, с помощью которых лидер организует группу: определение ролей, установление коммуникационных потоков, правил и процедур работы, ожидаемых результатов. Отношения в рамках структуры представлены образцами поведения, отражающих уровень или качество отношений между лидером и его последователями: дружелюбие, взаимное доверие и уважение, симпатия и гармония, </a:t>
            </a:r>
            <a:r>
              <a:rPr lang="ru-RU" dirty="0" err="1" smtClean="0">
                <a:latin typeface="Times New Roman" panose="02020603050405020304" pitchFamily="18" charset="0"/>
                <a:cs typeface="Times New Roman" panose="02020603050405020304" pitchFamily="18" charset="0"/>
              </a:rPr>
              <a:t>эмпатия</a:t>
            </a:r>
            <a:r>
              <a:rPr lang="ru-RU" dirty="0" smtClean="0">
                <a:latin typeface="Times New Roman" panose="02020603050405020304" pitchFamily="18" charset="0"/>
                <a:cs typeface="Times New Roman" panose="02020603050405020304" pitchFamily="18" charset="0"/>
              </a:rPr>
              <a:t>, желание добра друг другу.</a:t>
            </a:r>
          </a:p>
          <a:p>
            <a:pPr algn="just"/>
            <a:r>
              <a:rPr lang="ru-RU" dirty="0" smtClean="0">
                <a:latin typeface="Times New Roman" panose="02020603050405020304" pitchFamily="18" charset="0"/>
                <a:cs typeface="Times New Roman" panose="02020603050405020304" pitchFamily="18" charset="0"/>
              </a:rPr>
              <a:t>В ходе исследований была установлена зависимость между этими двумя типами отношений. Те лидеры, которые активно используют оба типа отношений, оказались более эффективны в своей деятельности.  Были определены стратегии менеджеров – лидеров в случаях предпочтений тех или иных типов отношений.</a:t>
            </a:r>
          </a:p>
          <a:p>
            <a:pPr algn="just"/>
            <a:r>
              <a:rPr lang="ru-RU" dirty="0" smtClean="0">
                <a:latin typeface="Times New Roman" panose="02020603050405020304" pitchFamily="18" charset="0"/>
                <a:cs typeface="Times New Roman" panose="02020603050405020304" pitchFamily="18" charset="0"/>
              </a:rPr>
              <a:t>•В случае предпочтения выстраивания структуры отношений (1 тип) больший эффект достигается, если: идет сильное давление сверху для получения соответствующих результатов; задание удовлетворяет работни-ков; работники зависят от лидера в получении информации о способах выполнения работы; работники психологически готовы быть полностью инструктированными лидером; соблюдается эффективный масштаб управляемости.</a:t>
            </a:r>
          </a:p>
          <a:p>
            <a:pPr algn="just"/>
            <a:r>
              <a:rPr lang="ru-RU" dirty="0" smtClean="0">
                <a:latin typeface="Times New Roman" panose="02020603050405020304" pitchFamily="18" charset="0"/>
                <a:cs typeface="Times New Roman" panose="02020603050405020304" pitchFamily="18" charset="0"/>
              </a:rPr>
              <a:t>•В случае усиленного внимания отношениям в структуре, такая стратегия эффективна, если: задания являются рутинными и непривлекательными для работников; работники готовы к участию в управлении; работники должны сами научиться чему–либо; не существует значительных </a:t>
            </a:r>
            <a:r>
              <a:rPr lang="ru-RU" dirty="0" err="1" smtClean="0">
                <a:latin typeface="Times New Roman" panose="02020603050405020304" pitchFamily="18" charset="0"/>
                <a:cs typeface="Times New Roman" panose="02020603050405020304" pitchFamily="18" charset="0"/>
              </a:rPr>
              <a:t>разли</a:t>
            </a:r>
            <a:r>
              <a:rPr lang="ru-RU" dirty="0" smtClean="0">
                <a:latin typeface="Times New Roman" panose="02020603050405020304" pitchFamily="18" charset="0"/>
                <a:cs typeface="Times New Roman" panose="02020603050405020304" pitchFamily="18" charset="0"/>
              </a:rPr>
              <a:t>-чий в статусе между лидером и работниками.</a:t>
            </a:r>
          </a:p>
          <a:p>
            <a:pPr algn="just"/>
            <a:r>
              <a:rPr lang="ru-RU" dirty="0" smtClean="0">
                <a:latin typeface="Times New Roman" panose="02020603050405020304" pitchFamily="18" charset="0"/>
                <a:cs typeface="Times New Roman" panose="02020603050405020304" pitchFamily="18" charset="0"/>
              </a:rPr>
              <a:t>Исследование </a:t>
            </a:r>
            <a:r>
              <a:rPr lang="ru-RU" dirty="0" err="1" smtClean="0">
                <a:latin typeface="Times New Roman" panose="02020603050405020304" pitchFamily="18" charset="0"/>
                <a:cs typeface="Times New Roman" panose="02020603050405020304" pitchFamily="18" charset="0"/>
              </a:rPr>
              <a:t>Мичиганского</a:t>
            </a:r>
            <a:r>
              <a:rPr lang="ru-RU" dirty="0" smtClean="0">
                <a:latin typeface="Times New Roman" panose="02020603050405020304" pitchFamily="18" charset="0"/>
                <a:cs typeface="Times New Roman" panose="02020603050405020304" pitchFamily="18" charset="0"/>
              </a:rPr>
              <a:t> университета ставили своей целью определить различия в поведении эффективных и неэффективных лидеров. За основу были взяты две переменные в поведении лидера: концентрация внимания лидера на работе и на работниках. Эти исследования продолжили линию изучения лидерского поведения Университета штата Огайо. </a:t>
            </a:r>
          </a:p>
          <a:p>
            <a:pPr algn="just"/>
            <a:r>
              <a:rPr lang="ru-RU" dirty="0" smtClean="0">
                <a:latin typeface="Times New Roman" panose="02020603050405020304" pitchFamily="18" charset="0"/>
                <a:cs typeface="Times New Roman" panose="02020603050405020304" pitchFamily="18" charset="0"/>
              </a:rPr>
              <a:t>  </a:t>
            </a:r>
          </a:p>
          <a:p>
            <a:pPr algn="just"/>
            <a:r>
              <a:rPr lang="ru-RU" dirty="0" smtClean="0">
                <a:latin typeface="Times New Roman" panose="02020603050405020304" pitchFamily="18" charset="0"/>
                <a:cs typeface="Times New Roman" panose="02020603050405020304" pitchFamily="18" charset="0"/>
              </a:rPr>
              <a:t>  </a:t>
            </a:r>
          </a:p>
          <a:p>
            <a:pPr algn="just"/>
            <a:endParaRPr lang="ru-RU" dirty="0" smtClean="0">
              <a:latin typeface="Times New Roman" panose="02020603050405020304" pitchFamily="18" charset="0"/>
              <a:cs typeface="Times New Roman" panose="02020603050405020304" pitchFamily="18" charset="0"/>
            </a:endParaRPr>
          </a:p>
          <a:p>
            <a:pPr algn="just"/>
            <a:endParaRPr lang="ru-RU" dirty="0" smtClean="0">
              <a:latin typeface="Times New Roman" panose="02020603050405020304" pitchFamily="18" charset="0"/>
              <a:cs typeface="Times New Roman" panose="02020603050405020304" pitchFamily="18" charset="0"/>
            </a:endParaRPr>
          </a:p>
          <a:p>
            <a:pPr algn="just"/>
            <a:endParaRPr lang="ru-RU" dirty="0" smtClean="0">
              <a:latin typeface="Times New Roman" panose="02020603050405020304" pitchFamily="18" charset="0"/>
              <a:cs typeface="Times New Roman" panose="02020603050405020304" pitchFamily="18" charset="0"/>
            </a:endParaRPr>
          </a:p>
          <a:p>
            <a:pPr algn="just"/>
            <a:endParaRPr lang="ru-RU" dirty="0" smtClean="0">
              <a:latin typeface="Times New Roman" panose="02020603050405020304" pitchFamily="18" charset="0"/>
              <a:cs typeface="Times New Roman" panose="02020603050405020304" pitchFamily="18" charset="0"/>
            </a:endParaRPr>
          </a:p>
          <a:p>
            <a:pPr algn="just"/>
            <a:endParaRPr lang="ru-RU" dirty="0" smtClean="0">
              <a:latin typeface="Times New Roman" panose="02020603050405020304" pitchFamily="18" charset="0"/>
              <a:cs typeface="Times New Roman" panose="02020603050405020304" pitchFamily="18" charset="0"/>
            </a:endParaRPr>
          </a:p>
          <a:p>
            <a:pPr algn="just"/>
            <a:r>
              <a:rPr lang="ru-RU" dirty="0" smtClean="0">
                <a:latin typeface="Times New Roman" panose="02020603050405020304" pitchFamily="18" charset="0"/>
                <a:cs typeface="Times New Roman" panose="02020603050405020304" pitchFamily="18" charset="0"/>
              </a:rPr>
              <a:t>   </a:t>
            </a:r>
          </a:p>
          <a:p>
            <a:pPr algn="just"/>
            <a:r>
              <a:rPr lang="ru-RU" dirty="0" smtClean="0">
                <a:latin typeface="Times New Roman" panose="02020603050405020304" pitchFamily="18" charset="0"/>
                <a:cs typeface="Times New Roman" panose="02020603050405020304" pitchFamily="18" charset="0"/>
              </a:rPr>
              <a:t>     </a:t>
            </a:r>
          </a:p>
          <a:p>
            <a:pPr algn="just"/>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68732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02905"/>
            <a:ext cx="12192000" cy="3139321"/>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Результаты исследований позволили составить такую характеристику эффективного лидера:</a:t>
            </a:r>
          </a:p>
          <a:p>
            <a:pPr algn="just"/>
            <a:r>
              <a:rPr lang="ru-RU" i="1" dirty="0" smtClean="0">
                <a:latin typeface="Times New Roman" panose="02020603050405020304" pitchFamily="18" charset="0"/>
                <a:cs typeface="Times New Roman" panose="02020603050405020304" pitchFamily="18" charset="0"/>
              </a:rPr>
              <a:t>•Имеет тенденцию к оказанию поддержки работникам и развитию хороших отношений с ними</a:t>
            </a:r>
          </a:p>
          <a:p>
            <a:pPr algn="just"/>
            <a:r>
              <a:rPr lang="ru-RU" i="1" dirty="0" smtClean="0">
                <a:latin typeface="Times New Roman" panose="02020603050405020304" pitchFamily="18" charset="0"/>
                <a:cs typeface="Times New Roman" panose="02020603050405020304" pitchFamily="18" charset="0"/>
              </a:rPr>
              <a:t>•Использует групповой, а не индивидуальный подход к управлению работниками</a:t>
            </a:r>
          </a:p>
          <a:p>
            <a:pPr algn="just"/>
            <a:r>
              <a:rPr lang="ru-RU" i="1" dirty="0" smtClean="0">
                <a:latin typeface="Times New Roman" panose="02020603050405020304" pitchFamily="18" charset="0"/>
                <a:cs typeface="Times New Roman" panose="02020603050405020304" pitchFamily="18" charset="0"/>
              </a:rPr>
              <a:t>•Устанавливает предельно высокий уровень выполнения работы и напряженные задания</a:t>
            </a:r>
          </a:p>
          <a:p>
            <a:pPr algn="just"/>
            <a:r>
              <a:rPr lang="ru-RU" dirty="0" smtClean="0">
                <a:latin typeface="Times New Roman" panose="02020603050405020304" pitchFamily="18" charset="0"/>
                <a:cs typeface="Times New Roman" panose="02020603050405020304" pitchFamily="18" charset="0"/>
              </a:rPr>
              <a:t>Эти исследования подтвердили важность учета потребностей работника в сочетании с высокой требовательностью.</a:t>
            </a:r>
          </a:p>
          <a:p>
            <a:pPr algn="just"/>
            <a:r>
              <a:rPr lang="ru-RU" dirty="0" smtClean="0">
                <a:latin typeface="Times New Roman" panose="02020603050405020304" pitchFamily="18" charset="0"/>
                <a:cs typeface="Times New Roman" panose="02020603050405020304" pitchFamily="18" charset="0"/>
              </a:rPr>
              <a:t>Наибольшую популярность среди концепций поведенческих стилей лидера в последнее время получила модель управленческой сетки Блейка и </a:t>
            </a:r>
            <a:r>
              <a:rPr lang="ru-RU" dirty="0" err="1" smtClean="0">
                <a:latin typeface="Times New Roman" panose="02020603050405020304" pitchFamily="18" charset="0"/>
                <a:cs typeface="Times New Roman" panose="02020603050405020304" pitchFamily="18" charset="0"/>
              </a:rPr>
              <a:t>Моутона</a:t>
            </a:r>
            <a:r>
              <a:rPr lang="ru-RU" dirty="0" smtClean="0">
                <a:latin typeface="Times New Roman" panose="02020603050405020304" pitchFamily="18" charset="0"/>
                <a:cs typeface="Times New Roman" panose="02020603050405020304" pitchFamily="18" charset="0"/>
              </a:rPr>
              <a:t>. Эта модель представляет собой матрицу, образованную пересечением двух переменных лидерского поведения: по горизонтали – интерес к производству, по вертикали – интерес к людям. Данная матрица позволяет определить положение менеджера и составить программу его обучения.</a:t>
            </a:r>
          </a:p>
          <a:p>
            <a:pPr algn="just"/>
            <a:endParaRPr lang="ru-RU" dirty="0" smtClean="0">
              <a:latin typeface="Times New Roman" panose="02020603050405020304" pitchFamily="18" charset="0"/>
              <a:cs typeface="Times New Roman" panose="02020603050405020304" pitchFamily="18" charset="0"/>
            </a:endParaRPr>
          </a:p>
          <a:p>
            <a:pPr algn="just"/>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59944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5940088"/>
          </a:xfrm>
          <a:prstGeom prst="rect">
            <a:avLst/>
          </a:prstGeom>
        </p:spPr>
        <p:txBody>
          <a:bodyPr wrap="square">
            <a:spAutoFit/>
          </a:bodyPr>
          <a:lstStyle/>
          <a:p>
            <a:pPr algn="just"/>
            <a:r>
              <a:rPr lang="ru-RU" sz="2000" dirty="0" smtClean="0">
                <a:latin typeface="Times New Roman" panose="02020603050405020304" pitchFamily="18" charset="0"/>
                <a:cs typeface="Times New Roman" panose="02020603050405020304" pitchFamily="18" charset="0"/>
              </a:rPr>
              <a:t>Вопрос, кто такой лидер и что такое лидерство, немаловажен в </a:t>
            </a:r>
            <a:r>
              <a:rPr lang="ru-RU" sz="2000" dirty="0" err="1" smtClean="0">
                <a:latin typeface="Times New Roman" panose="02020603050405020304" pitchFamily="18" charset="0"/>
                <a:cs typeface="Times New Roman" panose="02020603050405020304" pitchFamily="18" charset="0"/>
              </a:rPr>
              <a:t>рассмотре-нии</a:t>
            </a:r>
            <a:r>
              <a:rPr lang="ru-RU" sz="2000" dirty="0" smtClean="0">
                <a:latin typeface="Times New Roman" panose="02020603050405020304" pitchFamily="18" charset="0"/>
                <a:cs typeface="Times New Roman" panose="02020603050405020304" pitchFamily="18" charset="0"/>
              </a:rPr>
              <a:t> поведения людей в организации. Ведь именно лидер зачастую представ-</a:t>
            </a:r>
            <a:r>
              <a:rPr lang="ru-RU" sz="2000" dirty="0" err="1" smtClean="0">
                <a:latin typeface="Times New Roman" panose="02020603050405020304" pitchFamily="18" charset="0"/>
                <a:cs typeface="Times New Roman" panose="02020603050405020304" pitchFamily="18" charset="0"/>
              </a:rPr>
              <a:t>ляет</a:t>
            </a:r>
            <a:r>
              <a:rPr lang="ru-RU" sz="2000" dirty="0" smtClean="0">
                <a:latin typeface="Times New Roman" panose="02020603050405020304" pitchFamily="18" charset="0"/>
                <a:cs typeface="Times New Roman" panose="02020603050405020304" pitchFamily="18" charset="0"/>
              </a:rPr>
              <a:t> лицо организации, определяет и формулирует ее цели и подвигает </a:t>
            </a:r>
            <a:r>
              <a:rPr lang="ru-RU" sz="2000" dirty="0" err="1" smtClean="0">
                <a:latin typeface="Times New Roman" panose="02020603050405020304" pitchFamily="18" charset="0"/>
                <a:cs typeface="Times New Roman" panose="02020603050405020304" pitchFamily="18" charset="0"/>
              </a:rPr>
              <a:t>лю-дей</a:t>
            </a:r>
            <a:r>
              <a:rPr lang="ru-RU" sz="2000" dirty="0" smtClean="0">
                <a:latin typeface="Times New Roman" panose="02020603050405020304" pitchFamily="18" charset="0"/>
                <a:cs typeface="Times New Roman" panose="02020603050405020304" pitchFamily="18" charset="0"/>
              </a:rPr>
              <a:t> на их выполнение.</a:t>
            </a:r>
          </a:p>
          <a:p>
            <a:pPr algn="just"/>
            <a:r>
              <a:rPr lang="ru-RU" sz="2000" b="1" dirty="0" smtClean="0">
                <a:latin typeface="Times New Roman" panose="02020603050405020304" pitchFamily="18" charset="0"/>
                <a:cs typeface="Times New Roman" panose="02020603050405020304" pitchFamily="18" charset="0"/>
              </a:rPr>
              <a:t>1.Лидер и менеджер.</a:t>
            </a:r>
          </a:p>
          <a:p>
            <a:pPr algn="just"/>
            <a:r>
              <a:rPr lang="ru-RU" sz="2000" dirty="0" smtClean="0">
                <a:latin typeface="Times New Roman" panose="02020603050405020304" pitchFamily="18" charset="0"/>
                <a:cs typeface="Times New Roman" panose="02020603050405020304" pitchFamily="18" charset="0"/>
              </a:rPr>
              <a:t>Природа лидерства может быть лучше понята, если его сравнить с </a:t>
            </a:r>
            <a:r>
              <a:rPr lang="ru-RU" sz="2000" dirty="0" err="1" smtClean="0">
                <a:latin typeface="Times New Roman" panose="02020603050405020304" pitchFamily="18" charset="0"/>
                <a:cs typeface="Times New Roman" panose="02020603050405020304" pitchFamily="18" charset="0"/>
              </a:rPr>
              <a:t>соб-ственно</a:t>
            </a:r>
            <a:r>
              <a:rPr lang="ru-RU" sz="2000" dirty="0" smtClean="0">
                <a:latin typeface="Times New Roman" panose="02020603050405020304" pitchFamily="18" charset="0"/>
                <a:cs typeface="Times New Roman" panose="02020603050405020304" pitchFamily="18" charset="0"/>
              </a:rPr>
              <a:t> управлением. Быть менеджером и быть лидером в организации – не одно и то же. Менеджер в своей деятельности прежде всего использует должностную основу власти. Лидер же основывается в своем влиянии на принципах взаимодействия, личном авторитете. Быть менеджером еще не означает автоматически считаться лидером в организации, так как лидерству свойственна в первую очередь неформальная основа.</a:t>
            </a:r>
          </a:p>
          <a:p>
            <a:pPr algn="just"/>
            <a:r>
              <a:rPr lang="ru-RU" sz="2000" b="1" dirty="0" smtClean="0">
                <a:latin typeface="Times New Roman" panose="02020603050405020304" pitchFamily="18" charset="0"/>
                <a:cs typeface="Times New Roman" panose="02020603050405020304" pitchFamily="18" charset="0"/>
              </a:rPr>
              <a:t>Лидерство</a:t>
            </a:r>
            <a:r>
              <a:rPr lang="ru-RU" sz="2000" dirty="0" smtClean="0">
                <a:latin typeface="Times New Roman" panose="02020603050405020304" pitchFamily="18" charset="0"/>
                <a:cs typeface="Times New Roman" panose="02020603050405020304" pitchFamily="18" charset="0"/>
              </a:rPr>
              <a:t> – это тип управленческого взаимодействия, основанный на наиболее эффективном для данной ситуации сочетании различных </a:t>
            </a:r>
            <a:r>
              <a:rPr lang="ru-RU" sz="2000" dirty="0" err="1" smtClean="0">
                <a:latin typeface="Times New Roman" panose="02020603050405020304" pitchFamily="18" charset="0"/>
                <a:cs typeface="Times New Roman" panose="02020603050405020304" pitchFamily="18" charset="0"/>
              </a:rPr>
              <a:t>источни</a:t>
            </a:r>
            <a:r>
              <a:rPr lang="ru-RU" sz="2000" dirty="0" smtClean="0">
                <a:latin typeface="Times New Roman" panose="02020603050405020304" pitchFamily="18" charset="0"/>
                <a:cs typeface="Times New Roman" panose="02020603050405020304" pitchFamily="18" charset="0"/>
              </a:rPr>
              <a:t>-ков власти и направленный на побуждение людей к достижению общей цели. Из самого слова «лидер» (</a:t>
            </a:r>
            <a:r>
              <a:rPr lang="ru-RU" sz="2000" dirty="0" err="1" smtClean="0">
                <a:latin typeface="Times New Roman" panose="02020603050405020304" pitchFamily="18" charset="0"/>
                <a:cs typeface="Times New Roman" panose="02020603050405020304" pitchFamily="18" charset="0"/>
              </a:rPr>
              <a:t>to</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lead</a:t>
            </a:r>
            <a:r>
              <a:rPr lang="ru-RU" sz="2000" dirty="0" smtClean="0">
                <a:latin typeface="Times New Roman" panose="02020603050405020304" pitchFamily="18" charset="0"/>
                <a:cs typeface="Times New Roman" panose="02020603050405020304" pitchFamily="18" charset="0"/>
              </a:rPr>
              <a:t> – вести, возглавлять) можно вывести его основную задачу – указывать путь движения вперед, вести за собой исполни-</a:t>
            </a:r>
            <a:r>
              <a:rPr lang="ru-RU" sz="2000" dirty="0" err="1" smtClean="0">
                <a:latin typeface="Times New Roman" panose="02020603050405020304" pitchFamily="18" charset="0"/>
                <a:cs typeface="Times New Roman" panose="02020603050405020304" pitchFamily="18" charset="0"/>
              </a:rPr>
              <a:t>телей</a:t>
            </a:r>
            <a:r>
              <a:rPr lang="ru-RU" sz="2000" dirty="0" smtClean="0">
                <a:latin typeface="Times New Roman" panose="02020603050405020304" pitchFamily="18" charset="0"/>
                <a:cs typeface="Times New Roman" panose="02020603050405020304" pitchFamily="18" charset="0"/>
              </a:rPr>
              <a:t>. Можно сказать, что лидерство является социально – психологическим феноменом руководства в профессиональной группе, который выражает групповые интересы, мнения и настроения.</a:t>
            </a:r>
          </a:p>
          <a:p>
            <a:pPr algn="just"/>
            <a:r>
              <a:rPr lang="ru-RU" sz="2000" b="1" dirty="0" smtClean="0">
                <a:latin typeface="Times New Roman" panose="02020603050405020304" pitchFamily="18" charset="0"/>
                <a:cs typeface="Times New Roman" panose="02020603050405020304" pitchFamily="18" charset="0"/>
              </a:rPr>
              <a:t>Лидерство </a:t>
            </a:r>
            <a:r>
              <a:rPr lang="ru-RU" sz="2000" dirty="0" smtClean="0">
                <a:latin typeface="Times New Roman" panose="02020603050405020304" pitchFamily="18" charset="0"/>
                <a:cs typeface="Times New Roman" panose="02020603050405020304" pitchFamily="18" charset="0"/>
              </a:rPr>
              <a:t>– это не только и не столько управление. Управление </a:t>
            </a:r>
            <a:r>
              <a:rPr lang="ru-RU" sz="2000" dirty="0" err="1" smtClean="0">
                <a:latin typeface="Times New Roman" panose="02020603050405020304" pitchFamily="18" charset="0"/>
                <a:cs typeface="Times New Roman" panose="02020603050405020304" pitchFamily="18" charset="0"/>
              </a:rPr>
              <a:t>концен-трирует</a:t>
            </a:r>
            <a:r>
              <a:rPr lang="ru-RU" sz="2000" dirty="0" smtClean="0">
                <a:latin typeface="Times New Roman" panose="02020603050405020304" pitchFamily="18" charset="0"/>
                <a:cs typeface="Times New Roman" panose="02020603050405020304" pitchFamily="18" charset="0"/>
              </a:rPr>
              <a:t> внимание на том, чтобы люди делали то, что необходимо, а лидер-</a:t>
            </a:r>
            <a:r>
              <a:rPr lang="ru-RU" sz="2000" dirty="0" err="1" smtClean="0">
                <a:latin typeface="Times New Roman" panose="02020603050405020304" pitchFamily="18" charset="0"/>
                <a:cs typeface="Times New Roman" panose="02020603050405020304" pitchFamily="18" charset="0"/>
              </a:rPr>
              <a:t>ство</a:t>
            </a:r>
            <a:r>
              <a:rPr lang="ru-RU" sz="2000" dirty="0" smtClean="0">
                <a:latin typeface="Times New Roman" panose="02020603050405020304" pitchFamily="18" charset="0"/>
                <a:cs typeface="Times New Roman" panose="02020603050405020304" pitchFamily="18" charset="0"/>
              </a:rPr>
              <a:t>, чтобы люди еще и получали от этого удовлетворение. Эффективный менеджер не обязательно является эффективным лидером и наоборот. Их ос-</a:t>
            </a:r>
            <a:r>
              <a:rPr lang="ru-RU" sz="2000" dirty="0" err="1" smtClean="0">
                <a:latin typeface="Times New Roman" panose="02020603050405020304" pitchFamily="18" charset="0"/>
                <a:cs typeface="Times New Roman" panose="02020603050405020304" pitchFamily="18" charset="0"/>
              </a:rPr>
              <a:t>новные</a:t>
            </a:r>
            <a:r>
              <a:rPr lang="ru-RU" sz="2000" dirty="0" smtClean="0">
                <a:latin typeface="Times New Roman" panose="02020603050405020304" pitchFamily="18" charset="0"/>
                <a:cs typeface="Times New Roman" panose="02020603050405020304" pitchFamily="18" charset="0"/>
              </a:rPr>
              <a:t> характеристики находятся в разных измерениях.</a:t>
            </a: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390228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5718026"/>
              </p:ext>
            </p:extLst>
          </p:nvPr>
        </p:nvGraphicFramePr>
        <p:xfrm>
          <a:off x="2032000" y="719666"/>
          <a:ext cx="8128000" cy="4820920"/>
        </p:xfrm>
        <a:graphic>
          <a:graphicData uri="http://schemas.openxmlformats.org/drawingml/2006/table">
            <a:tbl>
              <a:tblPr firstRow="1" bandRow="1">
                <a:tableStyleId>{5C22544A-7EE6-4342-B048-85BDC9FD1C3A}</a:tableStyleId>
              </a:tblPr>
              <a:tblGrid>
                <a:gridCol w="4064000"/>
                <a:gridCol w="4064000"/>
              </a:tblGrid>
              <a:tr h="370840">
                <a:tc>
                  <a:txBody>
                    <a:bodyPr/>
                    <a:lstStyle/>
                    <a:p>
                      <a:pPr algn="ctr"/>
                      <a:r>
                        <a:rPr lang="ru-RU" dirty="0" smtClean="0">
                          <a:solidFill>
                            <a:schemeClr val="tx1"/>
                          </a:solidFill>
                        </a:rPr>
                        <a:t>Менеджер</a:t>
                      </a:r>
                      <a:endParaRPr lang="ru-RU" dirty="0">
                        <a:solidFill>
                          <a:schemeClr val="tx1"/>
                        </a:solidFill>
                      </a:endParaRPr>
                    </a:p>
                  </a:txBody>
                  <a:tcPr/>
                </a:tc>
                <a:tc>
                  <a:txBody>
                    <a:bodyPr/>
                    <a:lstStyle/>
                    <a:p>
                      <a:pPr algn="ctr"/>
                      <a:r>
                        <a:rPr lang="ru-RU" dirty="0" smtClean="0">
                          <a:solidFill>
                            <a:schemeClr val="tx1"/>
                          </a:solidFill>
                        </a:rPr>
                        <a:t>Лидер</a:t>
                      </a:r>
                      <a:endParaRPr lang="ru-RU" dirty="0">
                        <a:solidFill>
                          <a:schemeClr val="tx1"/>
                        </a:solidFill>
                      </a:endParaRPr>
                    </a:p>
                  </a:txBody>
                  <a:tcPr/>
                </a:tc>
              </a:tr>
              <a:tr h="370840">
                <a:tc>
                  <a:txBody>
                    <a:bodyPr/>
                    <a:lstStyle/>
                    <a:p>
                      <a:pPr algn="just"/>
                      <a:r>
                        <a:rPr lang="ru-RU" dirty="0" smtClean="0"/>
                        <a:t>Администратор</a:t>
                      </a:r>
                      <a:endParaRPr lang="ru-RU" dirty="0"/>
                    </a:p>
                  </a:txBody>
                  <a:tcPr/>
                </a:tc>
                <a:tc>
                  <a:txBody>
                    <a:bodyPr/>
                    <a:lstStyle/>
                    <a:p>
                      <a:pPr algn="just"/>
                      <a:r>
                        <a:rPr lang="ru-RU" dirty="0" err="1" smtClean="0"/>
                        <a:t>Инноватор</a:t>
                      </a:r>
                      <a:r>
                        <a:rPr lang="ru-RU" dirty="0" smtClean="0"/>
                        <a:t> </a:t>
                      </a:r>
                      <a:endParaRPr lang="ru-RU" dirty="0"/>
                    </a:p>
                  </a:txBody>
                  <a:tcPr/>
                </a:tc>
              </a:tr>
              <a:tr h="370840">
                <a:tc>
                  <a:txBody>
                    <a:bodyPr/>
                    <a:lstStyle/>
                    <a:p>
                      <a:pPr algn="just"/>
                      <a:r>
                        <a:rPr lang="ru-RU" dirty="0" smtClean="0"/>
                        <a:t>Поручает </a:t>
                      </a:r>
                      <a:endParaRPr lang="ru-RU" dirty="0"/>
                    </a:p>
                  </a:txBody>
                  <a:tcPr/>
                </a:tc>
                <a:tc>
                  <a:txBody>
                    <a:bodyPr/>
                    <a:lstStyle/>
                    <a:p>
                      <a:pPr algn="just"/>
                      <a:r>
                        <a:rPr lang="ru-RU" dirty="0" smtClean="0"/>
                        <a:t>Вдохновляет</a:t>
                      </a:r>
                      <a:endParaRPr lang="ru-RU" dirty="0"/>
                    </a:p>
                  </a:txBody>
                  <a:tcPr/>
                </a:tc>
              </a:tr>
              <a:tr h="370840">
                <a:tc>
                  <a:txBody>
                    <a:bodyPr/>
                    <a:lstStyle/>
                    <a:p>
                      <a:pPr algn="just"/>
                      <a:r>
                        <a:rPr lang="ru-RU" dirty="0" smtClean="0"/>
                        <a:t>Работает по целям других</a:t>
                      </a:r>
                      <a:endParaRPr lang="ru-RU" dirty="0"/>
                    </a:p>
                  </a:txBody>
                  <a:tcPr/>
                </a:tc>
                <a:tc>
                  <a:txBody>
                    <a:bodyPr/>
                    <a:lstStyle/>
                    <a:p>
                      <a:pPr algn="just"/>
                      <a:r>
                        <a:rPr lang="ru-RU" dirty="0" smtClean="0"/>
                        <a:t>Работает по своим целям</a:t>
                      </a:r>
                      <a:endParaRPr lang="ru-RU" dirty="0"/>
                    </a:p>
                  </a:txBody>
                  <a:tcPr/>
                </a:tc>
              </a:tr>
              <a:tr h="370840">
                <a:tc>
                  <a:txBody>
                    <a:bodyPr/>
                    <a:lstStyle/>
                    <a:p>
                      <a:pPr algn="just"/>
                      <a:r>
                        <a:rPr lang="ru-RU" dirty="0" smtClean="0"/>
                        <a:t>План – основа действия</a:t>
                      </a:r>
                      <a:endParaRPr lang="ru-RU" dirty="0"/>
                    </a:p>
                  </a:txBody>
                  <a:tcPr/>
                </a:tc>
                <a:tc>
                  <a:txBody>
                    <a:bodyPr/>
                    <a:lstStyle/>
                    <a:p>
                      <a:pPr algn="just"/>
                      <a:r>
                        <a:rPr lang="ru-RU" dirty="0" smtClean="0"/>
                        <a:t>Видение – основа действий</a:t>
                      </a:r>
                      <a:endParaRPr lang="ru-RU" dirty="0"/>
                    </a:p>
                  </a:txBody>
                  <a:tcPr/>
                </a:tc>
              </a:tr>
              <a:tr h="370840">
                <a:tc>
                  <a:txBody>
                    <a:bodyPr/>
                    <a:lstStyle/>
                    <a:p>
                      <a:pPr algn="just"/>
                      <a:r>
                        <a:rPr lang="ru-RU" dirty="0" smtClean="0"/>
                        <a:t>Полагается на систему</a:t>
                      </a:r>
                      <a:endParaRPr lang="ru-RU" dirty="0"/>
                    </a:p>
                  </a:txBody>
                  <a:tcPr/>
                </a:tc>
                <a:tc>
                  <a:txBody>
                    <a:bodyPr/>
                    <a:lstStyle/>
                    <a:p>
                      <a:pPr algn="just"/>
                      <a:r>
                        <a:rPr lang="ru-RU" dirty="0" smtClean="0"/>
                        <a:t>Полагается на людей</a:t>
                      </a:r>
                      <a:endParaRPr lang="ru-RU" dirty="0"/>
                    </a:p>
                  </a:txBody>
                  <a:tcPr/>
                </a:tc>
              </a:tr>
              <a:tr h="370840">
                <a:tc>
                  <a:txBody>
                    <a:bodyPr/>
                    <a:lstStyle/>
                    <a:p>
                      <a:pPr algn="just"/>
                      <a:r>
                        <a:rPr lang="ru-RU" dirty="0" smtClean="0"/>
                        <a:t>Использует доводы</a:t>
                      </a:r>
                      <a:endParaRPr lang="ru-RU" dirty="0"/>
                    </a:p>
                  </a:txBody>
                  <a:tcPr/>
                </a:tc>
                <a:tc>
                  <a:txBody>
                    <a:bodyPr/>
                    <a:lstStyle/>
                    <a:p>
                      <a:pPr algn="just"/>
                      <a:r>
                        <a:rPr lang="ru-RU" dirty="0" smtClean="0"/>
                        <a:t>Использует эмоции</a:t>
                      </a:r>
                      <a:endParaRPr lang="ru-RU" dirty="0"/>
                    </a:p>
                  </a:txBody>
                  <a:tcPr/>
                </a:tc>
              </a:tr>
              <a:tr h="370840">
                <a:tc>
                  <a:txBody>
                    <a:bodyPr/>
                    <a:lstStyle/>
                    <a:p>
                      <a:pPr algn="just"/>
                      <a:r>
                        <a:rPr lang="ru-RU" dirty="0" smtClean="0"/>
                        <a:t>Контролирует </a:t>
                      </a:r>
                      <a:endParaRPr lang="ru-RU" dirty="0"/>
                    </a:p>
                  </a:txBody>
                  <a:tcPr/>
                </a:tc>
                <a:tc>
                  <a:txBody>
                    <a:bodyPr/>
                    <a:lstStyle/>
                    <a:p>
                      <a:pPr algn="just"/>
                      <a:r>
                        <a:rPr lang="ru-RU" dirty="0" smtClean="0"/>
                        <a:t>Доверяет </a:t>
                      </a:r>
                      <a:endParaRPr lang="ru-RU" dirty="0"/>
                    </a:p>
                  </a:txBody>
                  <a:tcPr/>
                </a:tc>
              </a:tr>
              <a:tr h="370840">
                <a:tc>
                  <a:txBody>
                    <a:bodyPr/>
                    <a:lstStyle/>
                    <a:p>
                      <a:pPr algn="just"/>
                      <a:r>
                        <a:rPr lang="ru-RU" dirty="0" smtClean="0"/>
                        <a:t>Поддерживает движение</a:t>
                      </a:r>
                      <a:endParaRPr lang="ru-RU" dirty="0"/>
                    </a:p>
                  </a:txBody>
                  <a:tcPr/>
                </a:tc>
                <a:tc>
                  <a:txBody>
                    <a:bodyPr/>
                    <a:lstStyle/>
                    <a:p>
                      <a:pPr algn="just"/>
                      <a:r>
                        <a:rPr lang="ru-RU" dirty="0" smtClean="0"/>
                        <a:t>Дает импульс движению</a:t>
                      </a:r>
                      <a:endParaRPr lang="ru-RU" dirty="0"/>
                    </a:p>
                  </a:txBody>
                  <a:tcPr/>
                </a:tc>
              </a:tr>
              <a:tr h="370840">
                <a:tc>
                  <a:txBody>
                    <a:bodyPr/>
                    <a:lstStyle/>
                    <a:p>
                      <a:pPr algn="just"/>
                      <a:r>
                        <a:rPr lang="ru-RU" dirty="0" smtClean="0"/>
                        <a:t>Профессионален</a:t>
                      </a:r>
                      <a:endParaRPr lang="ru-RU" dirty="0"/>
                    </a:p>
                  </a:txBody>
                  <a:tcPr/>
                </a:tc>
                <a:tc>
                  <a:txBody>
                    <a:bodyPr/>
                    <a:lstStyle/>
                    <a:p>
                      <a:pPr algn="just"/>
                      <a:r>
                        <a:rPr lang="ru-RU" dirty="0" smtClean="0"/>
                        <a:t>Энтузиаст </a:t>
                      </a:r>
                      <a:endParaRPr lang="ru-RU" dirty="0"/>
                    </a:p>
                  </a:txBody>
                  <a:tcPr/>
                </a:tc>
              </a:tr>
              <a:tr h="370840">
                <a:tc>
                  <a:txBody>
                    <a:bodyPr/>
                    <a:lstStyle/>
                    <a:p>
                      <a:pPr algn="just"/>
                      <a:r>
                        <a:rPr lang="ru-RU" dirty="0" smtClean="0"/>
                        <a:t>Принимает решения</a:t>
                      </a:r>
                      <a:endParaRPr lang="ru-RU" dirty="0"/>
                    </a:p>
                  </a:txBody>
                  <a:tcPr/>
                </a:tc>
                <a:tc>
                  <a:txBody>
                    <a:bodyPr/>
                    <a:lstStyle/>
                    <a:p>
                      <a:pPr algn="just"/>
                      <a:r>
                        <a:rPr lang="ru-RU" dirty="0" smtClean="0"/>
                        <a:t>Превращает решения в реальность</a:t>
                      </a:r>
                      <a:endParaRPr lang="ru-RU" dirty="0"/>
                    </a:p>
                  </a:txBody>
                  <a:tcPr/>
                </a:tc>
              </a:tr>
              <a:tr h="370840">
                <a:tc>
                  <a:txBody>
                    <a:bodyPr/>
                    <a:lstStyle/>
                    <a:p>
                      <a:pPr algn="just"/>
                      <a:r>
                        <a:rPr lang="ru-RU" dirty="0" smtClean="0"/>
                        <a:t>Уважаем </a:t>
                      </a:r>
                      <a:endParaRPr lang="ru-RU" dirty="0"/>
                    </a:p>
                  </a:txBody>
                  <a:tcPr/>
                </a:tc>
                <a:tc>
                  <a:txBody>
                    <a:bodyPr/>
                    <a:lstStyle/>
                    <a:p>
                      <a:pPr algn="just"/>
                      <a:r>
                        <a:rPr lang="ru-RU" dirty="0" smtClean="0"/>
                        <a:t>Обожаем </a:t>
                      </a:r>
                      <a:endParaRPr lang="ru-RU" dirty="0"/>
                    </a:p>
                  </a:txBody>
                  <a:tcPr/>
                </a:tc>
              </a:tr>
              <a:tr h="370840">
                <a:tc>
                  <a:txBody>
                    <a:bodyPr/>
                    <a:lstStyle/>
                    <a:p>
                      <a:pPr algn="just"/>
                      <a:r>
                        <a:rPr lang="ru-RU" dirty="0" smtClean="0"/>
                        <a:t>Вносит порядок</a:t>
                      </a:r>
                      <a:endParaRPr lang="ru-RU" dirty="0"/>
                    </a:p>
                  </a:txBody>
                  <a:tcPr/>
                </a:tc>
                <a:tc>
                  <a:txBody>
                    <a:bodyPr/>
                    <a:lstStyle/>
                    <a:p>
                      <a:pPr algn="just"/>
                      <a:r>
                        <a:rPr lang="ru-RU" dirty="0" smtClean="0"/>
                        <a:t>Воодушевляет </a:t>
                      </a:r>
                      <a:endParaRPr lang="ru-RU" dirty="0"/>
                    </a:p>
                  </a:txBody>
                  <a:tcPr/>
                </a:tc>
              </a:tr>
            </a:tbl>
          </a:graphicData>
        </a:graphic>
      </p:graphicFrame>
    </p:spTree>
    <p:extLst>
      <p:ext uri="{BB962C8B-B14F-4D97-AF65-F5344CB8AC3E}">
        <p14:creationId xmlns:p14="http://schemas.microsoft.com/office/powerpoint/2010/main" val="16564398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463308"/>
          </a:xfrm>
          <a:prstGeom prst="rect">
            <a:avLst/>
          </a:prstGeom>
        </p:spPr>
        <p:txBody>
          <a:bodyPr wrap="square">
            <a:spAutoFit/>
          </a:bodyPr>
          <a:lstStyle/>
          <a:p>
            <a:pPr algn="just"/>
            <a:r>
              <a:rPr lang="ru-RU" b="1" dirty="0" smtClean="0">
                <a:latin typeface="Times New Roman" panose="02020603050405020304" pitchFamily="18" charset="0"/>
                <a:cs typeface="Times New Roman" panose="02020603050405020304" pitchFamily="18" charset="0"/>
              </a:rPr>
              <a:t>Менеджер </a:t>
            </a:r>
            <a:r>
              <a:rPr lang="ru-RU" dirty="0" smtClean="0">
                <a:latin typeface="Times New Roman" panose="02020603050405020304" pitchFamily="18" charset="0"/>
                <a:cs typeface="Times New Roman" panose="02020603050405020304" pitchFamily="18" charset="0"/>
              </a:rPr>
              <a:t>– это человек, который направляет работу других и несет персо-</a:t>
            </a:r>
            <a:r>
              <a:rPr lang="ru-RU" dirty="0" err="1" smtClean="0">
                <a:latin typeface="Times New Roman" panose="02020603050405020304" pitchFamily="18" charset="0"/>
                <a:cs typeface="Times New Roman" panose="02020603050405020304" pitchFamily="18" charset="0"/>
              </a:rPr>
              <a:t>нальную</a:t>
            </a:r>
            <a:r>
              <a:rPr lang="ru-RU" dirty="0" smtClean="0">
                <a:latin typeface="Times New Roman" panose="02020603050405020304" pitchFamily="18" charset="0"/>
                <a:cs typeface="Times New Roman" panose="02020603050405020304" pitchFamily="18" charset="0"/>
              </a:rPr>
              <a:t> ответственность за ее результаты. </a:t>
            </a:r>
          </a:p>
          <a:p>
            <a:pPr algn="just"/>
            <a:r>
              <a:rPr lang="ru-RU" b="1" dirty="0" smtClean="0">
                <a:latin typeface="Times New Roman" panose="02020603050405020304" pitchFamily="18" charset="0"/>
                <a:cs typeface="Times New Roman" panose="02020603050405020304" pitchFamily="18" charset="0"/>
              </a:rPr>
              <a:t>Лидер</a:t>
            </a:r>
            <a:r>
              <a:rPr lang="ru-RU" dirty="0" smtClean="0">
                <a:latin typeface="Times New Roman" panose="02020603050405020304" pitchFamily="18" charset="0"/>
                <a:cs typeface="Times New Roman" panose="02020603050405020304" pitchFamily="18" charset="0"/>
              </a:rPr>
              <a:t> воодушевляет людей и вселяет энтузиазм в сотрудников, </a:t>
            </a:r>
            <a:r>
              <a:rPr lang="ru-RU" dirty="0" err="1" smtClean="0">
                <a:latin typeface="Times New Roman" panose="02020603050405020304" pitchFamily="18" charset="0"/>
                <a:cs typeface="Times New Roman" panose="02020603050405020304" pitchFamily="18" charset="0"/>
              </a:rPr>
              <a:t>помо</a:t>
            </a:r>
            <a:r>
              <a:rPr lang="ru-RU" dirty="0" smtClean="0">
                <a:latin typeface="Times New Roman" panose="02020603050405020304" pitchFamily="18" charset="0"/>
                <a:cs typeface="Times New Roman" panose="02020603050405020304" pitchFamily="18" charset="0"/>
              </a:rPr>
              <a:t>-гая им адаптироваться к новым изменениям и внушая им уверенность в успехе общего дела.</a:t>
            </a:r>
          </a:p>
          <a:p>
            <a:pPr algn="just"/>
            <a:r>
              <a:rPr lang="ru-RU" b="1" dirty="0" smtClean="0">
                <a:latin typeface="Times New Roman" panose="02020603050405020304" pitchFamily="18" charset="0"/>
                <a:cs typeface="Times New Roman" panose="02020603050405020304" pitchFamily="18" charset="0"/>
              </a:rPr>
              <a:t>Менеджеры</a:t>
            </a:r>
            <a:r>
              <a:rPr lang="ru-RU" dirty="0" smtClean="0">
                <a:latin typeface="Times New Roman" panose="02020603050405020304" pitchFamily="18" charset="0"/>
                <a:cs typeface="Times New Roman" panose="02020603050405020304" pitchFamily="18" charset="0"/>
              </a:rPr>
              <a:t> чаще всего ориентируются на уже поставленные цели.  – Лидеры сами устанавливают цели и используют их для изменения отношения людей к делу. </a:t>
            </a:r>
          </a:p>
          <a:p>
            <a:pPr algn="just"/>
            <a:r>
              <a:rPr lang="ru-RU" b="1" dirty="0" smtClean="0">
                <a:latin typeface="Times New Roman" panose="02020603050405020304" pitchFamily="18" charset="0"/>
                <a:cs typeface="Times New Roman" panose="02020603050405020304" pitchFamily="18" charset="0"/>
              </a:rPr>
              <a:t>Менеджеры</a:t>
            </a:r>
            <a:r>
              <a:rPr lang="ru-RU" dirty="0" smtClean="0">
                <a:latin typeface="Times New Roman" panose="02020603050405020304" pitchFamily="18" charset="0"/>
                <a:cs typeface="Times New Roman" panose="02020603050405020304" pitchFamily="18" charset="0"/>
              </a:rPr>
              <a:t> предпочитают установленный порядок и дисциплину в от-ношениях с подчиненными. Они строят свои отношения с ними соответствен-но тем ролям, которые подчиненные занимают в организации. – Лидеры подбирают и держат людей, которые понимают и разделяют их идеи и взгляды. Лидеры учитывают потребности работников, воспринимаемые ими ценности. Они более склонны использовать эмоции и интуицию, всегда </a:t>
            </a:r>
            <a:r>
              <a:rPr lang="ru-RU" dirty="0" err="1" smtClean="0">
                <a:latin typeface="Times New Roman" panose="02020603050405020304" pitchFamily="18" charset="0"/>
                <a:cs typeface="Times New Roman" panose="02020603050405020304" pitchFamily="18" charset="0"/>
              </a:rPr>
              <a:t>гото</a:t>
            </a:r>
            <a:r>
              <a:rPr lang="ru-RU" dirty="0" smtClean="0">
                <a:latin typeface="Times New Roman" panose="02020603050405020304" pitchFamily="18" charset="0"/>
                <a:cs typeface="Times New Roman" panose="02020603050405020304" pitchFamily="18" charset="0"/>
              </a:rPr>
              <a:t>-вы вызвать у своих последователей сильные чувства.</a:t>
            </a:r>
          </a:p>
          <a:p>
            <a:pPr algn="just"/>
            <a:r>
              <a:rPr lang="ru-RU" dirty="0" smtClean="0">
                <a:latin typeface="Times New Roman" panose="02020603050405020304" pitchFamily="18" charset="0"/>
                <a:cs typeface="Times New Roman" panose="02020603050405020304" pitchFamily="18" charset="0"/>
              </a:rPr>
              <a:t>Используя свой профессионализм, менеджеры концентрируют свои усилия в области принятия решений. Решения часто принимаются на основе успешного профессионального опыта. – Лидеры предпринимают постоянные попытки разработать новые и неоднозначные пути решения проблемы. Они берут на себя риск выявления новых проблем.</a:t>
            </a:r>
          </a:p>
          <a:p>
            <a:pPr algn="just"/>
            <a:r>
              <a:rPr lang="ru-RU" dirty="0" smtClean="0">
                <a:latin typeface="Times New Roman" panose="02020603050405020304" pitchFamily="18" charset="0"/>
                <a:cs typeface="Times New Roman" panose="02020603050405020304" pitchFamily="18" charset="0"/>
              </a:rPr>
              <a:t>Однако можно выделить и общие черты лидера и менеджера:</a:t>
            </a:r>
          </a:p>
          <a:p>
            <a:pPr algn="just"/>
            <a:r>
              <a:rPr lang="ru-RU" i="1" dirty="0" smtClean="0">
                <a:latin typeface="Times New Roman" panose="02020603050405020304" pitchFamily="18" charset="0"/>
                <a:cs typeface="Times New Roman" panose="02020603050405020304" pitchFamily="18" charset="0"/>
              </a:rPr>
              <a:t>•Оба они выполняют роль координаторов, организаторов членов рабочей группы</a:t>
            </a:r>
          </a:p>
          <a:p>
            <a:pPr algn="just"/>
            <a:r>
              <a:rPr lang="ru-RU" i="1" dirty="0" smtClean="0">
                <a:latin typeface="Times New Roman" panose="02020603050405020304" pitchFamily="18" charset="0"/>
                <a:cs typeface="Times New Roman" panose="02020603050405020304" pitchFamily="18" charset="0"/>
              </a:rPr>
              <a:t>•И лидер, и менеджер осуществляют социальное влияние в коллективе, только разными средствами</a:t>
            </a:r>
          </a:p>
          <a:p>
            <a:pPr algn="just"/>
            <a:r>
              <a:rPr lang="ru-RU" i="1" dirty="0" smtClean="0">
                <a:latin typeface="Times New Roman" panose="02020603050405020304" pitchFamily="18" charset="0"/>
                <a:cs typeface="Times New Roman" panose="02020603050405020304" pitchFamily="18" charset="0"/>
              </a:rPr>
              <a:t>•Оба используют субординационные отношения, но по разным основаниям.</a:t>
            </a:r>
          </a:p>
          <a:p>
            <a:pPr algn="just"/>
            <a:r>
              <a:rPr lang="ru-RU" dirty="0" smtClean="0">
                <a:latin typeface="Times New Roman" panose="02020603050405020304" pitchFamily="18" charset="0"/>
                <a:cs typeface="Times New Roman" panose="02020603050405020304" pitchFamily="18" charset="0"/>
              </a:rPr>
              <a:t>Для организации предпочтительней всего соединение лидера и менеджера в одном лице. Лидерство обеспечивает влияние менеджера на исполнителей с целью побуждения их к высокой трудовой активности. Та-кое влияние может происходить только в условиях интенсивного взаимодействия менеджера и исполнителя.</a:t>
            </a:r>
          </a:p>
          <a:p>
            <a:pPr algn="just"/>
            <a:r>
              <a:rPr lang="ru-RU" dirty="0" smtClean="0">
                <a:latin typeface="Times New Roman" panose="02020603050405020304" pitchFamily="18" charset="0"/>
                <a:cs typeface="Times New Roman" panose="02020603050405020304" pitchFamily="18" charset="0"/>
              </a:rPr>
              <a:t>А. Адлер доказывал, что лидерство является одним из основных стремлений человека, причем под лидер-</a:t>
            </a:r>
            <a:r>
              <a:rPr lang="ru-RU" dirty="0" err="1" smtClean="0">
                <a:latin typeface="Times New Roman" panose="02020603050405020304" pitchFamily="18" charset="0"/>
                <a:cs typeface="Times New Roman" panose="02020603050405020304" pitchFamily="18" charset="0"/>
              </a:rPr>
              <a:t>ством</a:t>
            </a:r>
            <a:r>
              <a:rPr lang="ru-RU" dirty="0" smtClean="0">
                <a:latin typeface="Times New Roman" panose="02020603050405020304" pitchFamily="18" charset="0"/>
                <a:cs typeface="Times New Roman" panose="02020603050405020304" pitchFamily="18" charset="0"/>
              </a:rPr>
              <a:t> он понимал не славу или общественное положение, а прежде всего максимальное развитие потенциальных способностей личности.</a:t>
            </a:r>
          </a:p>
        </p:txBody>
      </p:sp>
    </p:spTree>
    <p:extLst>
      <p:ext uri="{BB962C8B-B14F-4D97-AF65-F5344CB8AC3E}">
        <p14:creationId xmlns:p14="http://schemas.microsoft.com/office/powerpoint/2010/main" val="14746266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010030" cy="6740307"/>
          </a:xfrm>
          <a:prstGeom prst="rect">
            <a:avLst/>
          </a:prstGeom>
        </p:spPr>
        <p:txBody>
          <a:bodyPr wrap="square">
            <a:spAutoFit/>
          </a:bodyPr>
          <a:lstStyle/>
          <a:p>
            <a:r>
              <a:rPr lang="ru-RU" dirty="0" smtClean="0">
                <a:latin typeface="Times New Roman" panose="02020603050405020304" pitchFamily="18" charset="0"/>
                <a:cs typeface="Times New Roman" panose="02020603050405020304" pitchFamily="18" charset="0"/>
              </a:rPr>
              <a:t>В деятельности любой организации необходимо совмещение формально – управленческого аспекта </a:t>
            </a:r>
            <a:r>
              <a:rPr lang="ru-RU" dirty="0" err="1" smtClean="0">
                <a:latin typeface="Times New Roman" panose="02020603050405020304" pitchFamily="18" charset="0"/>
                <a:cs typeface="Times New Roman" panose="02020603050405020304" pitchFamily="18" charset="0"/>
              </a:rPr>
              <a:t>менеджерства</a:t>
            </a:r>
            <a:r>
              <a:rPr lang="ru-RU" dirty="0" smtClean="0">
                <a:latin typeface="Times New Roman" panose="02020603050405020304" pitchFamily="18" charset="0"/>
                <a:cs typeface="Times New Roman" panose="02020603050405020304" pitchFamily="18" charset="0"/>
              </a:rPr>
              <a:t> и неформально – психологической позиции лидера.</a:t>
            </a:r>
          </a:p>
          <a:p>
            <a:r>
              <a:rPr lang="ru-RU" b="1" dirty="0" smtClean="0">
                <a:latin typeface="Times New Roman" panose="02020603050405020304" pitchFamily="18" charset="0"/>
                <a:cs typeface="Times New Roman" panose="02020603050405020304" pitchFamily="18" charset="0"/>
              </a:rPr>
              <a:t>2. Личные качества лидера и его умения.</a:t>
            </a:r>
          </a:p>
          <a:p>
            <a:r>
              <a:rPr lang="ru-RU" dirty="0" smtClean="0">
                <a:latin typeface="Times New Roman" panose="02020603050405020304" pitchFamily="18" charset="0"/>
                <a:cs typeface="Times New Roman" panose="02020603050405020304" pitchFamily="18" charset="0"/>
              </a:rPr>
              <a:t>Во все времена людей интересовал вопрос: лидерами рождаются или становятся? Многие исследователи пытались выявить те качества, которые отличают лидера среди массы. В результате сформировалось несколько </a:t>
            </a:r>
            <a:r>
              <a:rPr lang="ru-RU" dirty="0" err="1" smtClean="0">
                <a:latin typeface="Times New Roman" panose="02020603050405020304" pitchFamily="18" charset="0"/>
                <a:cs typeface="Times New Roman" panose="02020603050405020304" pitchFamily="18" charset="0"/>
              </a:rPr>
              <a:t>подхо-дов</a:t>
            </a:r>
            <a:r>
              <a:rPr lang="ru-RU" dirty="0" smtClean="0">
                <a:latin typeface="Times New Roman" panose="02020603050405020304" pitchFamily="18" charset="0"/>
                <a:cs typeface="Times New Roman" panose="02020603050405020304" pitchFamily="18" charset="0"/>
              </a:rPr>
              <a:t> к определению этих качеств.</a:t>
            </a:r>
          </a:p>
          <a:p>
            <a:r>
              <a:rPr lang="ru-RU" dirty="0" smtClean="0">
                <a:latin typeface="Times New Roman" panose="02020603050405020304" pitchFamily="18" charset="0"/>
                <a:cs typeface="Times New Roman" panose="02020603050405020304" pitchFamily="18" charset="0"/>
              </a:rPr>
              <a:t>Существуют целые группы личностных характеристик руководителя, которые делают его признанным лидером организации. Условно их можно разделить на</a:t>
            </a:r>
          </a:p>
          <a:p>
            <a:r>
              <a:rPr lang="ru-RU" i="1" dirty="0" smtClean="0">
                <a:latin typeface="Times New Roman" panose="02020603050405020304" pitchFamily="18" charset="0"/>
                <a:cs typeface="Times New Roman" panose="02020603050405020304" pitchFamily="18" charset="0"/>
              </a:rPr>
              <a:t>•Организационные</a:t>
            </a:r>
          </a:p>
          <a:p>
            <a:r>
              <a:rPr lang="ru-RU" i="1" dirty="0" smtClean="0">
                <a:latin typeface="Times New Roman" panose="02020603050405020304" pitchFamily="18" charset="0"/>
                <a:cs typeface="Times New Roman" panose="02020603050405020304" pitchFamily="18" charset="0"/>
              </a:rPr>
              <a:t>•Креативные</a:t>
            </a:r>
          </a:p>
          <a:p>
            <a:r>
              <a:rPr lang="ru-RU" i="1" dirty="0" smtClean="0">
                <a:latin typeface="Times New Roman" panose="02020603050405020304" pitchFamily="18" charset="0"/>
                <a:cs typeface="Times New Roman" panose="02020603050405020304" pitchFamily="18" charset="0"/>
              </a:rPr>
              <a:t>•Харизматические</a:t>
            </a:r>
          </a:p>
          <a:p>
            <a:pPr algn="just"/>
            <a:r>
              <a:rPr lang="ru-RU" dirty="0" smtClean="0">
                <a:latin typeface="Times New Roman" panose="02020603050405020304" pitchFamily="18" charset="0"/>
                <a:cs typeface="Times New Roman" panose="02020603050405020304" pitchFamily="18" charset="0"/>
              </a:rPr>
              <a:t>К первой группе организационных качеств можно отнести видение ситуации и/или проблемы, приверженность организации и умение быть на виду. Видение ситуации и/или проблемы проявляется прежде всего в умении создать в своем воображении необходимый для достижения цели образ организации. Но этого мало: необходимо внедрить свое видение в умы персона-ла, т.е. убедить людей, создать команду союзников, показать все преимущества своей идеи. После этого необходима разработка конкретных путей и средств достижения цели с привлечением команды.</a:t>
            </a:r>
          </a:p>
          <a:p>
            <a:pPr algn="just"/>
            <a:r>
              <a:rPr lang="ru-RU" dirty="0" smtClean="0">
                <a:latin typeface="Times New Roman" panose="02020603050405020304" pitchFamily="18" charset="0"/>
                <a:cs typeface="Times New Roman" panose="02020603050405020304" pitchFamily="18" charset="0"/>
              </a:rPr>
              <a:t>К этой же группе качеств можно отнести приверженность организации, когда место работы (организация) воспринимается личностью лидера как “</a:t>
            </a:r>
            <a:r>
              <a:rPr lang="ru-RU" dirty="0" err="1" smtClean="0">
                <a:latin typeface="Times New Roman" panose="02020603050405020304" pitchFamily="18" charset="0"/>
                <a:cs typeface="Times New Roman" panose="02020603050405020304" pitchFamily="18" charset="0"/>
              </a:rPr>
              <a:t>вто</a:t>
            </a:r>
            <a:r>
              <a:rPr lang="ru-RU" dirty="0" smtClean="0">
                <a:latin typeface="Times New Roman" panose="02020603050405020304" pitchFamily="18" charset="0"/>
                <a:cs typeface="Times New Roman" panose="02020603050405020304" pitchFamily="18" charset="0"/>
              </a:rPr>
              <a:t>-рой дом” с потребностью заботы, усовершенствования, постоянного внимания. Соответственно и подчиненные воспринимаются как “члены семьи”: их проблемы близки и понятны лидеру, он знает положение подчиненного в коллективе, заботится о повышении значимости каждого работника, его личностного роста. У него не существует “любимчиков” и “изгоев”. Благодаря этому создается здоровый и работоспособный коллектив, ориентированный на достижение общей цели. Лидер стремится создавать блага для организации: оборудование комфортного места работы, рациональный режим </a:t>
            </a:r>
            <a:r>
              <a:rPr lang="ru-RU" dirty="0" err="1" smtClean="0">
                <a:latin typeface="Times New Roman" panose="02020603050405020304" pitchFamily="18" charset="0"/>
                <a:cs typeface="Times New Roman" panose="02020603050405020304" pitchFamily="18" charset="0"/>
              </a:rPr>
              <a:t>рабо</a:t>
            </a:r>
            <a:r>
              <a:rPr lang="ru-RU" dirty="0" smtClean="0">
                <a:latin typeface="Times New Roman" panose="02020603050405020304" pitchFamily="18" charset="0"/>
                <a:cs typeface="Times New Roman" panose="02020603050405020304" pitchFamily="18" charset="0"/>
              </a:rPr>
              <a:t>-ты и отдыха, разумную систему конкуренции, поощрений и льгот.</a:t>
            </a:r>
          </a:p>
        </p:txBody>
      </p:sp>
    </p:spTree>
    <p:extLst>
      <p:ext uri="{BB962C8B-B14F-4D97-AF65-F5344CB8AC3E}">
        <p14:creationId xmlns:p14="http://schemas.microsoft.com/office/powerpoint/2010/main" val="42909004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294305"/>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Такая позиция предполагает умение быть на виду. Лидер не замыкается в своем личном и служебном пространстве, он находится среди подчиненных, он “прозрачен” в своих делах и устремлениях. В то же время в интересах </a:t>
            </a:r>
            <a:r>
              <a:rPr lang="ru-RU" dirty="0" err="1" smtClean="0">
                <a:latin typeface="Times New Roman" panose="02020603050405020304" pitchFamily="18" charset="0"/>
                <a:cs typeface="Times New Roman" panose="02020603050405020304" pitchFamily="18" charset="0"/>
              </a:rPr>
              <a:t>оранизации</a:t>
            </a:r>
            <a:r>
              <a:rPr lang="ru-RU" dirty="0" smtClean="0">
                <a:latin typeface="Times New Roman" panose="02020603050405020304" pitchFamily="18" charset="0"/>
                <a:cs typeface="Times New Roman" panose="02020603050405020304" pitchFamily="18" charset="0"/>
              </a:rPr>
              <a:t> он должен быть на виду у вышестоящего руководства и с ним должны считаться, т.к. по лидеру судят о способностях и качествах организации. Кроме того, истинный лидер имеет авторитет у общественности, к его мнению прислушиваются коллеги из других организаций, широкая общественность внешней среды. Он должен уметь поддерживать достойные отношения со средствами массовой информации, службами связей с общественностью, дорожить общественным мнением в интересах своей организации.</a:t>
            </a:r>
          </a:p>
          <a:p>
            <a:pPr algn="just"/>
            <a:r>
              <a:rPr lang="ru-RU" dirty="0" smtClean="0">
                <a:latin typeface="Times New Roman" panose="02020603050405020304" pitchFamily="18" charset="0"/>
                <a:cs typeface="Times New Roman" panose="02020603050405020304" pitchFamily="18" charset="0"/>
              </a:rPr>
              <a:t>Креативные качества, или творческие, несомненно важны для лидера. Именно они позволяют ему быть “первым среди равных”, идти вперед чуть быстрее и видеть перспективы чуть дальше, чем подчиненные. Креативное мышление необходимо для создания и дальнейшего развития организации, поиска новых возможностей и сфер применения усилий; поиска </a:t>
            </a:r>
            <a:r>
              <a:rPr lang="ru-RU" dirty="0" err="1" smtClean="0">
                <a:latin typeface="Times New Roman" panose="02020603050405020304" pitchFamily="18" charset="0"/>
                <a:cs typeface="Times New Roman" panose="02020603050405020304" pitchFamily="18" charset="0"/>
              </a:rPr>
              <a:t>нетрадици-онных</a:t>
            </a:r>
            <a:r>
              <a:rPr lang="ru-RU" dirty="0" smtClean="0">
                <a:latin typeface="Times New Roman" panose="02020603050405020304" pitchFamily="18" charset="0"/>
                <a:cs typeface="Times New Roman" panose="02020603050405020304" pitchFamily="18" charset="0"/>
              </a:rPr>
              <a:t> путей и способов достижения целей. Эти качества позволяют лидеру быть “двигателем прогресса” в организации. Причем, осознание новых возможностей, возникающих перед организацией и поиск путей их претворения, вызывают доброжелательную реакцию у подчиненных, если лидер сумеет объяснить, какие преобразования к лучшему для всех и каждого ожидаются в результате.</a:t>
            </a:r>
          </a:p>
          <a:p>
            <a:pPr algn="just"/>
            <a:r>
              <a:rPr lang="ru-RU" dirty="0" smtClean="0">
                <a:latin typeface="Times New Roman" panose="02020603050405020304" pitchFamily="18" charset="0"/>
                <a:cs typeface="Times New Roman" panose="02020603050405020304" pitchFamily="18" charset="0"/>
              </a:rPr>
              <a:t>К креативным качествам относится и умение рисковать. Не зря существу-</a:t>
            </a:r>
            <a:r>
              <a:rPr lang="ru-RU" dirty="0" err="1" smtClean="0">
                <a:latin typeface="Times New Roman" panose="02020603050405020304" pitchFamily="18" charset="0"/>
                <a:cs typeface="Times New Roman" panose="02020603050405020304" pitchFamily="18" charset="0"/>
              </a:rPr>
              <a:t>ет</a:t>
            </a:r>
            <a:r>
              <a:rPr lang="ru-RU" dirty="0" smtClean="0">
                <a:latin typeface="Times New Roman" panose="02020603050405020304" pitchFamily="18" charset="0"/>
                <a:cs typeface="Times New Roman" panose="02020603050405020304" pitchFamily="18" charset="0"/>
              </a:rPr>
              <a:t> поговорка ”Кто не рискует, тот не пьет шампанского”, т.е. не выигрывает. Способность к риску не должна превращаться в авантюризм, ибо риск – это предвидение плюс расчет. Другое дело, что на пути нового часто встают консерватизм, устарелые инструкции, инерционность людей, боязнь разрушения привычных и удобных стереотипов. Поэтому от лидера требуется не только собственное побуждение людей к инновациям, но и поддержка и опека </a:t>
            </a:r>
            <a:r>
              <a:rPr lang="ru-RU" dirty="0" err="1" smtClean="0">
                <a:latin typeface="Times New Roman" panose="02020603050405020304" pitchFamily="18" charset="0"/>
                <a:cs typeface="Times New Roman" panose="02020603050405020304" pitchFamily="18" charset="0"/>
              </a:rPr>
              <a:t>инноваторов</a:t>
            </a:r>
            <a:r>
              <a:rPr lang="ru-RU" dirty="0" smtClean="0">
                <a:latin typeface="Times New Roman" panose="02020603050405020304" pitchFamily="18" charset="0"/>
                <a:cs typeface="Times New Roman" panose="02020603050405020304" pitchFamily="18" charset="0"/>
              </a:rPr>
              <a:t> в организации, оказание им помощи, работа по созданию творческой атмосферы в коллективе. Необходимо принимать все новые предложения от подчиненных и внимательно их рассматривать и обсуждать совместно с инициатором. Если и есть ошибки в предложениях подчиненных, пусть они будут обнаружены ими самими, чем прихлопнуты сверху. Ничто лучше не убивает инициативы, как грозный начальственный окрик.</a:t>
            </a:r>
          </a:p>
          <a:p>
            <a:pPr algn="just"/>
            <a:endParaRPr lang="ru-RU" dirty="0" smtClean="0">
              <a:latin typeface="Times New Roman" panose="02020603050405020304" pitchFamily="18" charset="0"/>
              <a:cs typeface="Times New Roman" panose="02020603050405020304" pitchFamily="18" charset="0"/>
            </a:endParaRPr>
          </a:p>
          <a:p>
            <a:pPr algn="just"/>
            <a:endParaRPr lang="ru-RU" dirty="0" smtClean="0">
              <a:latin typeface="Times New Roman" panose="02020603050405020304" pitchFamily="18" charset="0"/>
              <a:cs typeface="Times New Roman" panose="02020603050405020304" pitchFamily="18" charset="0"/>
            </a:endParaRPr>
          </a:p>
          <a:p>
            <a:pPr algn="just"/>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064702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01307"/>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К так называемым харизматическим качествам относятся те, благодаря которым к лидеру тянутся люди, порой даже необъяснимо для себя. Они различны по степени влияния на людей, по привлекательности, но именно они и делают руководителя лидером. Остановимся на них подробнее.</a:t>
            </a:r>
          </a:p>
          <a:p>
            <a:pPr algn="just"/>
            <a:r>
              <a:rPr lang="ru-RU" dirty="0" smtClean="0">
                <a:latin typeface="Times New Roman" panose="02020603050405020304" pitchFamily="18" charset="0"/>
                <a:cs typeface="Times New Roman" panose="02020603050405020304" pitchFamily="18" charset="0"/>
              </a:rPr>
              <a:t>Цельность характера. Когда говорят о цельном характере, то подчеркивают устремленность личности, отсутствие глубоких внутренних противоречий. Например, нельзя непорядочными, жесткими средствами достигнуть благих целей. Именно поэтому для лидера важно также следование общечеловеческим нормам морали. Двоедушие, создание двойной морали – одна для себя, другая для подчиненных, - всегда подрывают авторитет руководи-теля и для истинного лидера неприемлема. Верность собственным принципам, верность слову, находят отклик и поддержку у людей.</a:t>
            </a:r>
          </a:p>
          <a:p>
            <a:pPr algn="just"/>
            <a:r>
              <a:rPr lang="ru-RU" dirty="0" smtClean="0">
                <a:latin typeface="Times New Roman" panose="02020603050405020304" pitchFamily="18" charset="0"/>
                <a:cs typeface="Times New Roman" panose="02020603050405020304" pitchFamily="18" charset="0"/>
              </a:rPr>
              <a:t>Наряду с этим качеством у лидера всегда присутствует вера в людей. Это означает искреннюю заинтересованность в людях, желание их выслушать; прийти на помощь, если позовут; создать доброжелательную и психологически комфортную атмосферу в организации. Лидер всегда проявляет доверие к людям и, поскольку он уверен в себе и в своих возможностях, не боится ошибиться. У японцев существует поговорка: ”Лучше о плохом человеке думать хорошо, чем о хорошем – плохо”. Это доверие к людям порождает ответное доверие людей к лидеру. В организации лидер, как правило, является магнитом, к которому направлены устремления людей. От лидера ждут решений, поддержки, одобрения, оценки и т.д.</a:t>
            </a:r>
          </a:p>
          <a:p>
            <a:pPr algn="just"/>
            <a:r>
              <a:rPr lang="ru-RU" dirty="0" smtClean="0">
                <a:latin typeface="Times New Roman" panose="02020603050405020304" pitchFamily="18" charset="0"/>
                <a:cs typeface="Times New Roman" panose="02020603050405020304" pitchFamily="18" charset="0"/>
              </a:rPr>
              <a:t>Поэтому непосредственно к вере в людей примыкает такое качество как бескорыстие. Оно выражается в служении людям и отсутствии слепого карьеризма. Поскольку лидер чувствует ответственность в организации за результаты принятых решений, он должен предвидеть, как эти решения отразятся на конкретных людях. В организации всегда видно, когда решения и поступки делаются ради общего дела, а когда – для личной карьеры, невзирая на интересы окружающих. Карьера лидера принимаема и одобряема тогда, когда она идет на пользу организации. Отсюда вытекает и разумное пользование личными благами. Подчиненные прекрасно понимают, что на руководителе лежит большая ответственность, и условия работы должны быть достаточно комфортными, но это не значит создание “райского угол-ка”. Противопоставление руководителя и подчиненных по пользованию личными благами подрывает доверие и авторитет руководителя.</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349501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 y="0"/>
            <a:ext cx="12192001" cy="6463308"/>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Доброжелательное и заинтересованное отношение к людям не исключает, а даже предполагает необходимую твердость духа у лидера. Это качество предполагает высокую требовательность к себе и к другим людям. Если цель поставлена, принята окружающими, то лидер, будучи энергетическим стержнем, не только может, но и должен требовать максимальных усилий для ее достижения. Если он соблюдает это требование для себя, то у него появляется внутренняя уверенность в праве награждать и наказывать. Это право подкрепляет мотивационную политику в организации и делает прозрачными критерии и степени успеха подчиненных.</a:t>
            </a:r>
          </a:p>
          <a:p>
            <a:pPr algn="just"/>
            <a:r>
              <a:rPr lang="ru-RU" dirty="0" smtClean="0">
                <a:latin typeface="Times New Roman" panose="02020603050405020304" pitchFamily="18" charset="0"/>
                <a:cs typeface="Times New Roman" panose="02020603050405020304" pitchFamily="18" charset="0"/>
              </a:rPr>
              <a:t>И, наконец, коммуникабельность является одним из необходимых условий формирования личности лидера. Поскольку сам характер работы руководителя носит в основном коммуникационный характер, то способности к деловому общению – это профессиональное условие. Сюда включаются и определенные умения: вести переговоры, деловые беседы, совещания: быстро реагировать на нестандартные деловые ситуации; кратко излагать существо вопроса и оперативно вникать в предложенные темы; одновременно ориентироваться и “держать в голове” несколько проблем разного уровня. Для лидера важно наладить информированность подчиненных о состоянии и ходе дел в организации, так как только в этом случае ему будут оказаны все-возможные доверие и поддержка со стороны сотрудников организации. Кроме того, для лидера немаловажно такое качество, как умение вести душевный разговор. Это совсем не значит “лезть в душу” к подчиненному, но постараться выяснить проблемы человека, поддержать его морально, выказать свою заинтересованность личностью подчиненного – это свойство лидера весьма привлекательно для окружающих его людей.</a:t>
            </a:r>
          </a:p>
          <a:p>
            <a:pPr algn="just"/>
            <a:r>
              <a:rPr lang="ru-RU" dirty="0" smtClean="0">
                <a:latin typeface="Times New Roman" panose="02020603050405020304" pitchFamily="18" charset="0"/>
                <a:cs typeface="Times New Roman" panose="02020603050405020304" pitchFamily="18" charset="0"/>
              </a:rPr>
              <a:t>Все эти качества во многом являются приобретенными, и человек, имеющий лидерские задатки, способен их развивать и совершенствовать.</a:t>
            </a:r>
          </a:p>
          <a:p>
            <a:pPr algn="just"/>
            <a:r>
              <a:rPr lang="ru-RU" dirty="0" smtClean="0">
                <a:latin typeface="Times New Roman" panose="02020603050405020304" pitchFamily="18" charset="0"/>
                <a:cs typeface="Times New Roman" panose="02020603050405020304" pitchFamily="18" charset="0"/>
              </a:rPr>
              <a:t>Чтобы успешно действовать в условиях рыночной экономики, современному лидеру – менеджеру необходимо владеть </a:t>
            </a:r>
            <a:r>
              <a:rPr lang="ru-RU" b="1" dirty="0" smtClean="0">
                <a:latin typeface="Times New Roman" panose="02020603050405020304" pitchFamily="18" charset="0"/>
                <a:cs typeface="Times New Roman" panose="02020603050405020304" pitchFamily="18" charset="0"/>
              </a:rPr>
              <a:t>тремя группами умений и навыков:</a:t>
            </a:r>
          </a:p>
          <a:p>
            <a:pPr algn="just"/>
            <a:r>
              <a:rPr lang="ru-RU" b="1" dirty="0" smtClean="0">
                <a:latin typeface="Times New Roman" panose="02020603050405020304" pitchFamily="18" charset="0"/>
                <a:cs typeface="Times New Roman" panose="02020603050405020304" pitchFamily="18" charset="0"/>
              </a:rPr>
              <a:t>Технологические: </a:t>
            </a:r>
            <a:r>
              <a:rPr lang="ru-RU" dirty="0" smtClean="0">
                <a:latin typeface="Times New Roman" panose="02020603050405020304" pitchFamily="18" charset="0"/>
                <a:cs typeface="Times New Roman" panose="02020603050405020304" pitchFamily="18" charset="0"/>
              </a:rPr>
              <a:t>имеют отношение к специализации менеджера. Он должен владеть специальностью, в сфере которой осуществляет управление, не понаслышке.</a:t>
            </a:r>
          </a:p>
          <a:p>
            <a:pPr algn="just"/>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862804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5492" y="0"/>
            <a:ext cx="12146507" cy="7571303"/>
          </a:xfrm>
          <a:prstGeom prst="rect">
            <a:avLst/>
          </a:prstGeom>
        </p:spPr>
        <p:txBody>
          <a:bodyPr wrap="square">
            <a:spAutoFit/>
          </a:bodyPr>
          <a:lstStyle/>
          <a:p>
            <a:pPr algn="just"/>
            <a:r>
              <a:rPr lang="ru-RU" b="1" dirty="0" smtClean="0">
                <a:latin typeface="Times New Roman" panose="02020603050405020304" pitchFamily="18" charset="0"/>
                <a:cs typeface="Times New Roman" panose="02020603050405020304" pitchFamily="18" charset="0"/>
              </a:rPr>
              <a:t>Психологические. </a:t>
            </a:r>
            <a:r>
              <a:rPr lang="ru-RU" dirty="0" smtClean="0">
                <a:latin typeface="Times New Roman" panose="02020603050405020304" pitchFamily="18" charset="0"/>
                <a:cs typeface="Times New Roman" panose="02020603050405020304" pitchFamily="18" charset="0"/>
              </a:rPr>
              <a:t>Эти умения и навыки необходимы всем, кто решает </a:t>
            </a:r>
            <a:r>
              <a:rPr lang="ru-RU" dirty="0" err="1" smtClean="0">
                <a:latin typeface="Times New Roman" panose="02020603050405020304" pitchFamily="18" charset="0"/>
                <a:cs typeface="Times New Roman" panose="02020603050405020304" pitchFamily="18" charset="0"/>
              </a:rPr>
              <a:t>вопро-сы</a:t>
            </a:r>
            <a:r>
              <a:rPr lang="ru-RU" dirty="0" smtClean="0">
                <a:latin typeface="Times New Roman" panose="02020603050405020304" pitchFamily="18" charset="0"/>
                <a:cs typeface="Times New Roman" panose="02020603050405020304" pitchFamily="18" charset="0"/>
              </a:rPr>
              <a:t> побуждения людей к трудовой деятельности. Необходимо знание </a:t>
            </a:r>
            <a:r>
              <a:rPr lang="ru-RU" dirty="0" err="1" smtClean="0">
                <a:latin typeface="Times New Roman" panose="02020603050405020304" pitchFamily="18" charset="0"/>
                <a:cs typeface="Times New Roman" panose="02020603050405020304" pitchFamily="18" charset="0"/>
              </a:rPr>
              <a:t>психо</a:t>
            </a:r>
            <a:r>
              <a:rPr lang="ru-RU" dirty="0" smtClean="0">
                <a:latin typeface="Times New Roman" panose="02020603050405020304" pitchFamily="18" charset="0"/>
                <a:cs typeface="Times New Roman" panose="02020603050405020304" pitchFamily="18" charset="0"/>
              </a:rPr>
              <a:t>-логии личности, особенности поведения людей различных типов, влияние разного рода ситуаций на поведение в организации.</a:t>
            </a:r>
          </a:p>
          <a:p>
            <a:pPr algn="just"/>
            <a:r>
              <a:rPr lang="ru-RU" b="1" dirty="0" smtClean="0">
                <a:latin typeface="Times New Roman" panose="02020603050405020304" pitchFamily="18" charset="0"/>
                <a:cs typeface="Times New Roman" panose="02020603050405020304" pitchFamily="18" charset="0"/>
              </a:rPr>
              <a:t>Концептуальные. </a:t>
            </a:r>
            <a:r>
              <a:rPr lang="ru-RU" dirty="0" smtClean="0">
                <a:latin typeface="Times New Roman" panose="02020603050405020304" pitchFamily="18" charset="0"/>
                <a:cs typeface="Times New Roman" panose="02020603050405020304" pitchFamily="18" charset="0"/>
              </a:rPr>
              <a:t>Представляют собой единство теорий (знаний) и управленческих навыков. Тут включается способность менеджера взглянуть на организацию в целом, рассмотреть ее структуру; увидеть, как данная </a:t>
            </a:r>
            <a:r>
              <a:rPr lang="ru-RU" dirty="0" err="1" smtClean="0">
                <a:latin typeface="Times New Roman" panose="02020603050405020304" pitchFamily="18" charset="0"/>
                <a:cs typeface="Times New Roman" panose="02020603050405020304" pitchFamily="18" charset="0"/>
              </a:rPr>
              <a:t>организа-ция</a:t>
            </a:r>
            <a:r>
              <a:rPr lang="ru-RU" dirty="0" smtClean="0">
                <a:latin typeface="Times New Roman" panose="02020603050405020304" pitchFamily="18" charset="0"/>
                <a:cs typeface="Times New Roman" panose="02020603050405020304" pitchFamily="18" charset="0"/>
              </a:rPr>
              <a:t> вписывается в контекст отрасли и общества и увидеть ее дальнейшие перспективы развития.</a:t>
            </a:r>
          </a:p>
          <a:p>
            <a:pPr algn="just"/>
            <a:r>
              <a:rPr lang="ru-RU" dirty="0" smtClean="0">
                <a:latin typeface="Times New Roman" panose="02020603050405020304" pitchFamily="18" charset="0"/>
                <a:cs typeface="Times New Roman" panose="02020603050405020304" pitchFamily="18" charset="0"/>
              </a:rPr>
              <a:t>Исследования Р. </a:t>
            </a:r>
            <a:r>
              <a:rPr lang="ru-RU" dirty="0" err="1" smtClean="0">
                <a:latin typeface="Times New Roman" panose="02020603050405020304" pitchFamily="18" charset="0"/>
                <a:cs typeface="Times New Roman" panose="02020603050405020304" pitchFamily="18" charset="0"/>
              </a:rPr>
              <a:t>Стогдилла</a:t>
            </a:r>
            <a:r>
              <a:rPr lang="ru-RU" dirty="0" smtClean="0">
                <a:latin typeface="Times New Roman" panose="02020603050405020304" pitchFamily="18" charset="0"/>
                <a:cs typeface="Times New Roman" panose="02020603050405020304" pitchFamily="18" charset="0"/>
              </a:rPr>
              <a:t> и Р .Манна в 40 –50 годы ХХ в. были также попыткой обобщить и сгруппировать все ранее выявленные лидерские качества. Они пришли к выводу, что все качества можно сгруппировать таким образом:</a:t>
            </a:r>
          </a:p>
          <a:p>
            <a:pPr algn="just"/>
            <a:r>
              <a:rPr lang="ru-RU" dirty="0" smtClean="0">
                <a:latin typeface="Times New Roman" panose="02020603050405020304" pitchFamily="18" charset="0"/>
                <a:cs typeface="Times New Roman" panose="02020603050405020304" pitchFamily="18" charset="0"/>
              </a:rPr>
              <a:t>•Ум или интеллектуальные способности</a:t>
            </a:r>
          </a:p>
          <a:p>
            <a:pPr algn="just"/>
            <a:r>
              <a:rPr lang="ru-RU" dirty="0" smtClean="0">
                <a:latin typeface="Times New Roman" panose="02020603050405020304" pitchFamily="18" charset="0"/>
                <a:cs typeface="Times New Roman" panose="02020603050405020304" pitchFamily="18" charset="0"/>
              </a:rPr>
              <a:t>•Господство или преобладание над другими</a:t>
            </a:r>
          </a:p>
          <a:p>
            <a:pPr algn="just"/>
            <a:r>
              <a:rPr lang="ru-RU" dirty="0" smtClean="0">
                <a:latin typeface="Times New Roman" panose="02020603050405020304" pitchFamily="18" charset="0"/>
                <a:cs typeface="Times New Roman" panose="02020603050405020304" pitchFamily="18" charset="0"/>
              </a:rPr>
              <a:t>•Уверенность в себе</a:t>
            </a:r>
          </a:p>
          <a:p>
            <a:pPr algn="just"/>
            <a:r>
              <a:rPr lang="ru-RU" dirty="0" smtClean="0">
                <a:latin typeface="Times New Roman" panose="02020603050405020304" pitchFamily="18" charset="0"/>
                <a:cs typeface="Times New Roman" panose="02020603050405020304" pitchFamily="18" charset="0"/>
              </a:rPr>
              <a:t>•Активность и энергичность</a:t>
            </a:r>
          </a:p>
          <a:p>
            <a:pPr algn="just"/>
            <a:r>
              <a:rPr lang="ru-RU" dirty="0" smtClean="0">
                <a:latin typeface="Times New Roman" panose="02020603050405020304" pitchFamily="18" charset="0"/>
                <a:cs typeface="Times New Roman" panose="02020603050405020304" pitchFamily="18" charset="0"/>
              </a:rPr>
              <a:t>•Знание дела</a:t>
            </a:r>
          </a:p>
          <a:p>
            <a:pPr algn="just"/>
            <a:r>
              <a:rPr lang="ru-RU" b="1" dirty="0" smtClean="0">
                <a:latin typeface="Times New Roman" panose="02020603050405020304" pitchFamily="18" charset="0"/>
                <a:cs typeface="Times New Roman" panose="02020603050405020304" pitchFamily="18" charset="0"/>
              </a:rPr>
              <a:t>Однако практика показала, что даже наличие этих качеств не делают человека лидером.</a:t>
            </a:r>
          </a:p>
          <a:p>
            <a:pPr algn="just"/>
            <a:r>
              <a:rPr lang="ru-RU" dirty="0" smtClean="0">
                <a:latin typeface="Times New Roman" panose="02020603050405020304" pitchFamily="18" charset="0"/>
                <a:cs typeface="Times New Roman" panose="02020603050405020304" pitchFamily="18" charset="0"/>
              </a:rPr>
              <a:t> Более интересный результат был получен американским исследователем У. </a:t>
            </a:r>
            <a:r>
              <a:rPr lang="ru-RU" dirty="0" err="1" smtClean="0">
                <a:latin typeface="Times New Roman" panose="02020603050405020304" pitchFamily="18" charset="0"/>
                <a:cs typeface="Times New Roman" panose="02020603050405020304" pitchFamily="18" charset="0"/>
              </a:rPr>
              <a:t>Беннисом</a:t>
            </a:r>
            <a:r>
              <a:rPr lang="ru-RU" dirty="0" smtClean="0">
                <a:latin typeface="Times New Roman" panose="02020603050405020304" pitchFamily="18" charset="0"/>
                <a:cs typeface="Times New Roman" panose="02020603050405020304" pitchFamily="18" charset="0"/>
              </a:rPr>
              <a:t>, который по материалам исследования 90 успешных лидеров определил следующие четыре группы лидерских качеств:</a:t>
            </a:r>
          </a:p>
          <a:p>
            <a:pPr algn="just"/>
            <a:r>
              <a:rPr lang="ru-RU" i="1" dirty="0" smtClean="0">
                <a:latin typeface="Times New Roman" panose="02020603050405020304" pitchFamily="18" charset="0"/>
                <a:cs typeface="Times New Roman" panose="02020603050405020304" pitchFamily="18" charset="0"/>
              </a:rPr>
              <a:t>•Управление вниманием, или способность так представить сущность результата или исхода дела, цели или направления движения, чтобы это было привлекательным для последователей;</a:t>
            </a:r>
          </a:p>
          <a:p>
            <a:pPr algn="just"/>
            <a:r>
              <a:rPr lang="ru-RU" i="1" dirty="0" smtClean="0">
                <a:latin typeface="Times New Roman" panose="02020603050405020304" pitchFamily="18" charset="0"/>
                <a:cs typeface="Times New Roman" panose="02020603050405020304" pitchFamily="18" charset="0"/>
              </a:rPr>
              <a:t>•Управление значением, или способность так передать значение  созданного образа, идеи или видения цели, чтобы они были поняты и приняты последователями;</a:t>
            </a:r>
          </a:p>
          <a:p>
            <a:pPr algn="just"/>
            <a:r>
              <a:rPr lang="ru-RU" i="1" dirty="0" smtClean="0">
                <a:latin typeface="Times New Roman" panose="02020603050405020304" pitchFamily="18" charset="0"/>
                <a:cs typeface="Times New Roman" panose="02020603050405020304" pitchFamily="18" charset="0"/>
              </a:rPr>
              <a:t>•Управление доверием, или способность построить свою деятельность с та-ким постоянством и последовательностью, чтобы получит полное доверие у подчиненных;</a:t>
            </a:r>
          </a:p>
          <a:p>
            <a:pPr algn="just"/>
            <a:r>
              <a:rPr lang="ru-RU" i="1" dirty="0" smtClean="0">
                <a:latin typeface="Times New Roman" panose="02020603050405020304" pitchFamily="18" charset="0"/>
                <a:cs typeface="Times New Roman" panose="02020603050405020304" pitchFamily="18" charset="0"/>
              </a:rPr>
              <a:t>•	правление собой, или способность настолько хорошо знать и вовремя признавать свои сильные и слабые стороны, чтобы для усиления своих слабых сторон умело привлекать другие ресурсы, включая ресурсы других людей.</a:t>
            </a:r>
          </a:p>
          <a:p>
            <a:pPr algn="just"/>
            <a:endParaRPr lang="ru-RU" dirty="0" smtClean="0">
              <a:latin typeface="Times New Roman" panose="02020603050405020304" pitchFamily="18" charset="0"/>
              <a:cs typeface="Times New Roman" panose="02020603050405020304" pitchFamily="18" charset="0"/>
            </a:endParaRPr>
          </a:p>
          <a:p>
            <a:pPr algn="just"/>
            <a:r>
              <a:rPr lang="ru-RU" dirty="0" smtClean="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99642505"/>
      </p:ext>
    </p:extLst>
  </p:cSld>
  <p:clrMapOvr>
    <a:masterClrMapping/>
  </p:clrMapOvr>
</p:sld>
</file>

<file path=ppt/theme/theme1.xml><?xml version="1.0" encoding="utf-8"?>
<a:theme xmlns:a="http://schemas.openxmlformats.org/drawingml/2006/main" name="Ретро">
  <a:themeElements>
    <a:clrScheme name="Ретро">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Ретро">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Ретро">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76</TotalTime>
  <Words>3472</Words>
  <Application>Microsoft Office PowerPoint</Application>
  <PresentationFormat>Широкоэкранный</PresentationFormat>
  <Paragraphs>216</Paragraphs>
  <Slides>15</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15</vt:i4>
      </vt:variant>
    </vt:vector>
  </HeadingPairs>
  <TitlesOfParts>
    <vt:vector size="19" baseType="lpstr">
      <vt:lpstr>Calibri</vt:lpstr>
      <vt:lpstr>Calibri Light</vt:lpstr>
      <vt:lpstr>Times New Roman</vt:lpstr>
      <vt:lpstr>Ретро</vt:lpstr>
      <vt:lpstr>Феномен лидерства и руководства в организации</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Феномен лидерства и руководства в организации</dc:title>
  <dc:creator>usewr</dc:creator>
  <cp:lastModifiedBy>usewr</cp:lastModifiedBy>
  <cp:revision>7</cp:revision>
  <dcterms:created xsi:type="dcterms:W3CDTF">2020-11-18T02:42:24Z</dcterms:created>
  <dcterms:modified xsi:type="dcterms:W3CDTF">2020-11-18T03:58:29Z</dcterms:modified>
</cp:coreProperties>
</file>